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24"/>
  </p:notesMasterIdLst>
  <p:sldIdLst>
    <p:sldId id="257" r:id="rId2"/>
    <p:sldId id="258" r:id="rId3"/>
    <p:sldId id="259" r:id="rId4"/>
    <p:sldId id="260" r:id="rId5"/>
    <p:sldId id="261" r:id="rId6"/>
    <p:sldId id="481" r:id="rId7"/>
    <p:sldId id="461" r:id="rId8"/>
    <p:sldId id="463" r:id="rId9"/>
    <p:sldId id="264" r:id="rId10"/>
    <p:sldId id="263" r:id="rId11"/>
    <p:sldId id="265" r:id="rId12"/>
    <p:sldId id="268" r:id="rId13"/>
    <p:sldId id="267" r:id="rId14"/>
    <p:sldId id="266" r:id="rId15"/>
    <p:sldId id="269" r:id="rId16"/>
    <p:sldId id="270" r:id="rId17"/>
    <p:sldId id="271" r:id="rId18"/>
    <p:sldId id="272" r:id="rId19"/>
    <p:sldId id="428" r:id="rId20"/>
    <p:sldId id="457" r:id="rId21"/>
    <p:sldId id="356" r:id="rId22"/>
    <p:sldId id="45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6D"/>
    <a:srgbClr val="FFF0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11"/>
    <p:restoredTop sz="94694"/>
  </p:normalViewPr>
  <p:slideViewPr>
    <p:cSldViewPr snapToGrid="0" snapToObjects="1">
      <p:cViewPr varScale="1">
        <p:scale>
          <a:sx n="85" d="100"/>
          <a:sy n="85" d="100"/>
        </p:scale>
        <p:origin x="665"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ADD10-F166-F341-9378-DCFF33989734}" type="datetimeFigureOut">
              <a:rPr lang="en-US" smtClean="0"/>
              <a:t>8/6/2019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778D8E-E3A3-714A-8577-B57EE006F02F}" type="slidenum">
              <a:rPr lang="en-US" smtClean="0"/>
              <a:t>‹#›</a:t>
            </a:fld>
            <a:endParaRPr lang="en-US"/>
          </a:p>
        </p:txBody>
      </p:sp>
    </p:spTree>
    <p:extLst>
      <p:ext uri="{BB962C8B-B14F-4D97-AF65-F5344CB8AC3E}">
        <p14:creationId xmlns:p14="http://schemas.microsoft.com/office/powerpoint/2010/main" val="235258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a:solidFill>
                  <a:schemeClr val="tx1"/>
                </a:solidFill>
                <a:latin typeface="+mn-lt"/>
                <a:ea typeface="+mn-ea"/>
                <a:cs typeface="+mn-cs"/>
              </a:rPr>
              <a:t>We understand human-made sounds (including those of playing a musical instrument) in terms of our own experience of making similar sounds and movements. That mental re-creation of the sound causes a neuronal and motor-sensory response that mimics the performer's actions, and then we are able to interpret the emotional inflections through a mental re-creation of that action. </a:t>
            </a:r>
          </a:p>
          <a:p>
            <a:endParaRPr lang="en-US" sz="1800" b="0" i="0" u="none" strike="noStrike" kern="1200" baseline="0" dirty="0">
              <a:solidFill>
                <a:schemeClr val="tx1"/>
              </a:solidFill>
              <a:latin typeface="+mn-lt"/>
              <a:ea typeface="+mn-ea"/>
              <a:cs typeface="+mn-cs"/>
            </a:endParaRPr>
          </a:p>
          <a:p>
            <a:r>
              <a:rPr lang="en-US" sz="1800" b="0" i="0" u="none" strike="noStrike" kern="1200" baseline="0" dirty="0">
                <a:solidFill>
                  <a:schemeClr val="tx1"/>
                </a:solidFill>
                <a:latin typeface="+mn-lt"/>
                <a:ea typeface="+mn-ea"/>
                <a:cs typeface="+mn-cs"/>
              </a:rPr>
              <a:t>Again, the ideas and theory were around before the actual neurobiological understanding of these processes—in music, it’s been called the mimetic hypothesis, kinesthetic sympathy, anthropomorphic projection and corporeal signification, among others. </a:t>
            </a:r>
          </a:p>
        </p:txBody>
      </p:sp>
      <p:sp>
        <p:nvSpPr>
          <p:cNvPr id="4" name="Slide Number Placeholder 3"/>
          <p:cNvSpPr>
            <a:spLocks noGrp="1"/>
          </p:cNvSpPr>
          <p:nvPr>
            <p:ph type="sldNum" sz="quarter" idx="10"/>
          </p:nvPr>
        </p:nvSpPr>
        <p:spPr/>
        <p:txBody>
          <a:bodyPr/>
          <a:lstStyle/>
          <a:p>
            <a:fld id="{8EB12389-23F4-C640-B093-A4E19F05A609}" type="slidenum">
              <a:rPr lang="en-US" smtClean="0"/>
              <a:t>19</a:t>
            </a:fld>
            <a:endParaRPr lang="en-US"/>
          </a:p>
        </p:txBody>
      </p:sp>
    </p:spTree>
    <p:extLst>
      <p:ext uri="{BB962C8B-B14F-4D97-AF65-F5344CB8AC3E}">
        <p14:creationId xmlns:p14="http://schemas.microsoft.com/office/powerpoint/2010/main" val="3206094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aseline="0" dirty="0"/>
              <a:t>In the past fifteen years or so, scientists have discovered that when we’ve experienced something, that  experience fires off neurons in our brain, so if we encounter a grizzly bear, a bunch of neurons are going to fire in our brain. If, later on, we just see a movie of a bear, or hear that roar, almost all the same neurons fire. In other words, when we get a similar stimulus, our brain pretty much responds as if it’s happening to us, for real, again.  </a:t>
            </a:r>
          </a:p>
          <a:p>
            <a:endParaRPr lang="en-CA" sz="1800" baseline="0" dirty="0"/>
          </a:p>
          <a:p>
            <a:r>
              <a:rPr lang="en-CA" sz="1800" baseline="0" dirty="0"/>
              <a:t>This works so well, that if we see something happening to somebody else, we still experience it in our brain to some extent as if it’s happening to us… so if you see someone else getting pricked by a needle, many of your neurons fire as if you are being pricked by a needle, which is why they’re called mirror neurons—we mirror the experiences of others.  Some people have called them Gandhi neurons, because it’s been proposed that they are the foundation of empathy. </a:t>
            </a:r>
          </a:p>
          <a:p>
            <a:endParaRPr lang="en-CA" sz="1800" baseline="0" dirty="0"/>
          </a:p>
          <a:p>
            <a:r>
              <a:rPr lang="en-CA" sz="1800" baseline="0" dirty="0"/>
              <a:t>Essentially what this means is that visuals and audio are capable of evoking responses in our bodies  and minds based on our past experiences, and as sound designers we can draw on that knowledge to guide a person towards a particular feeling or association.</a:t>
            </a:r>
            <a:endParaRPr lang="en-US" sz="1800" dirty="0"/>
          </a:p>
        </p:txBody>
      </p:sp>
      <p:sp>
        <p:nvSpPr>
          <p:cNvPr id="4" name="Slide Number Placeholder 3"/>
          <p:cNvSpPr>
            <a:spLocks noGrp="1"/>
          </p:cNvSpPr>
          <p:nvPr>
            <p:ph type="sldNum" sz="quarter" idx="10"/>
          </p:nvPr>
        </p:nvSpPr>
        <p:spPr/>
        <p:txBody>
          <a:bodyPr/>
          <a:lstStyle/>
          <a:p>
            <a:fld id="{8EB12389-23F4-C640-B093-A4E19F05A609}" type="slidenum">
              <a:rPr lang="en-US" smtClean="0"/>
              <a:t>20</a:t>
            </a:fld>
            <a:endParaRPr lang="en-US"/>
          </a:p>
        </p:txBody>
      </p:sp>
    </p:spTree>
    <p:extLst>
      <p:ext uri="{BB962C8B-B14F-4D97-AF65-F5344CB8AC3E}">
        <p14:creationId xmlns:p14="http://schemas.microsoft.com/office/powerpoint/2010/main" val="22388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85000" lnSpcReduction="10000"/>
          </a:bodyPr>
          <a:lstStyle/>
          <a:p>
            <a:r>
              <a:rPr lang="en-CA" sz="1800" baseline="0" dirty="0"/>
              <a:t>The idea of </a:t>
            </a:r>
            <a:r>
              <a:rPr lang="en-CA" sz="1800" baseline="0" dirty="0" err="1"/>
              <a:t>intersensory</a:t>
            </a:r>
            <a:r>
              <a:rPr lang="en-CA" sz="1800" baseline="0" dirty="0"/>
              <a:t> integration with sounds can be best illustrated like this, and I need some audience participation for this bit: I’m going to ask you to raise your hands to answer if you would imagine lemons making sound: would lemons make a low frequency (bass), mid-frequency (my voice range), or high frequency sound. </a:t>
            </a:r>
          </a:p>
          <a:p>
            <a:r>
              <a:rPr lang="en-CA" sz="1800" baseline="0" dirty="0"/>
              <a:t>?</a:t>
            </a:r>
          </a:p>
          <a:p>
            <a:r>
              <a:rPr lang="en-CA" sz="1800" baseline="0" dirty="0"/>
              <a:t>How is it we all agree on the sound lemons make?</a:t>
            </a:r>
          </a:p>
          <a:p>
            <a:endParaRPr lang="en-CA" sz="1800" baseline="0" dirty="0"/>
          </a:p>
          <a:p>
            <a:r>
              <a:rPr lang="en-CA" sz="1800" baseline="0" dirty="0"/>
              <a:t>Now I’d like you to imagine yourself making that sound--if you’d like to make the sound out loud that’s fine, but you can do it in your head too: close your eyes and </a:t>
            </a:r>
            <a:r>
              <a:rPr lang="en-CA" sz="1800" baseline="0" dirty="0" err="1"/>
              <a:t>sonify</a:t>
            </a:r>
            <a:r>
              <a:rPr lang="en-CA" sz="1800" baseline="0" dirty="0"/>
              <a:t> these lemons for me.</a:t>
            </a:r>
          </a:p>
          <a:p>
            <a:r>
              <a:rPr lang="en-CA" sz="1800" baseline="0" dirty="0"/>
              <a:t>So, shoulders go up, eyes get pinched, lips draw back</a:t>
            </a:r>
            <a:r>
              <a:rPr lang="en-US" sz="1800" baseline="0" dirty="0"/>
              <a:t>—</a:t>
            </a:r>
            <a:r>
              <a:rPr lang="en-CA" sz="1800" baseline="0" dirty="0"/>
              <a:t>we feel the sound in our body</a:t>
            </a:r>
            <a:r>
              <a:rPr lang="en-US" sz="1800" baseline="0" dirty="0"/>
              <a:t>—</a:t>
            </a:r>
            <a:r>
              <a:rPr lang="en-CA" sz="1800" baseline="0" dirty="0"/>
              <a:t>the piercing high frequency is similar to what our body does when we taste very sour food like lemons. it's this! ()</a:t>
            </a:r>
          </a:p>
          <a:p>
            <a:r>
              <a:rPr lang="en-CA" sz="1800" baseline="0" dirty="0"/>
              <a:t>This demonstrates how sound and taste can be integrated in our minds, and those types of interactions occur between other senses as well. </a:t>
            </a:r>
            <a:endParaRPr lang="en-CA" sz="1800" dirty="0"/>
          </a:p>
        </p:txBody>
      </p:sp>
      <p:sp>
        <p:nvSpPr>
          <p:cNvPr id="4" name="Slide Number Placeholder 3"/>
          <p:cNvSpPr>
            <a:spLocks noGrp="1"/>
          </p:cNvSpPr>
          <p:nvPr>
            <p:ph type="sldNum" sz="quarter" idx="10"/>
          </p:nvPr>
        </p:nvSpPr>
        <p:spPr/>
        <p:txBody>
          <a:bodyPr/>
          <a:lstStyle/>
          <a:p>
            <a:fld id="{7F7937FB-D49E-4D29-A8FE-BB626951DDBA}" type="slidenum">
              <a:rPr lang="en-CA" smtClean="0"/>
              <a:pPr/>
              <a:t>21</a:t>
            </a:fld>
            <a:endParaRPr lang="en-CA"/>
          </a:p>
        </p:txBody>
      </p:sp>
    </p:spTree>
    <p:extLst>
      <p:ext uri="{BB962C8B-B14F-4D97-AF65-F5344CB8AC3E}">
        <p14:creationId xmlns:p14="http://schemas.microsoft.com/office/powerpoint/2010/main" val="3455138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C758-CAA7-994F-A450-946CA5160CC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2DB94EB-B261-B849-A1CA-AE1005F8A4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4835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622725-02A2-4F40-AA12-B914404A1F9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DE7FB-EE1B-354B-844D-44C22B2E890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B312B-475D-5648-8210-4EDDCF1F239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19ADE-6925-0C48-B8DA-244E140200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F469978-F99C-4F24-A73C-EA8068E3424A}"/>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itle Placeholder 1">
            <a:extLst>
              <a:ext uri="{FF2B5EF4-FFF2-40B4-BE49-F238E27FC236}">
                <a16:creationId xmlns:a16="http://schemas.microsoft.com/office/drawing/2014/main" id="{F9433D51-0439-4A6C-92D6-415E4109803F}"/>
              </a:ext>
            </a:extLst>
          </p:cNvPr>
          <p:cNvSpPr txBox="1">
            <a:spLocks/>
          </p:cNvSpPr>
          <p:nvPr/>
        </p:nvSpPr>
        <p:spPr>
          <a:xfrm>
            <a:off x="838200" y="0"/>
            <a:ext cx="10515600" cy="1325563"/>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33193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7BE4BE-79C8-4233-A2AC-A3282548EFE9}"/>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5">
            <a:extLst>
              <a:ext uri="{FF2B5EF4-FFF2-40B4-BE49-F238E27FC236}">
                <a16:creationId xmlns:a16="http://schemas.microsoft.com/office/drawing/2014/main" id="{1A787B94-92DC-4986-86B5-9D9CE46400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313426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22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514BC-19B6-504B-BD9C-83D92AAA31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BC28F-7E43-E843-B4D9-73C8D33EC6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B2EE3-77B2-0E47-8A0B-D01A12D126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7020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5B49-058B-FA48-9A8A-CC3F24DD8A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FA92A1-7880-4343-9A4A-918B98864C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98D5B44-20D9-7447-ABE0-545508A7BE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4185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D05E-582C-FE40-8A4A-2016AC5CBDF6}"/>
              </a:ext>
            </a:extLst>
          </p:cNvPr>
          <p:cNvSpPr>
            <a:spLocks noGrp="1"/>
          </p:cNvSpPr>
          <p:nvPr>
            <p:ph type="title"/>
          </p:nvPr>
        </p:nvSpPr>
        <p:spPr>
          <a:xfrm>
            <a:off x="838200" y="0"/>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016BE0-8A2D-3E4C-BCBF-22AC7C2969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67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64A17-0024-6A44-B461-B7F0B62C79C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DF5558-6FE9-5440-BD96-F545942462F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8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FB56-556F-CE40-BFDF-D058E7D0E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2A7B7-D539-FD44-9DDE-C3648D00DA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22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20DC-E86E-F04B-ADC1-B02F9EFA81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38506D56-858E-B44B-B6EB-68E10B360745}"/>
              </a:ext>
            </a:extLst>
          </p:cNvPr>
          <p:cNvSpPr>
            <a:spLocks noGrp="1"/>
          </p:cNvSpPr>
          <p:nvPr>
            <p:ph sz="half" idx="2"/>
          </p:nvPr>
        </p:nvSpPr>
        <p:spPr>
          <a:xfrm>
            <a:off x="836612" y="1899168"/>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A111522-9D52-6844-9624-515AB4BD948D}"/>
              </a:ext>
            </a:extLst>
          </p:cNvPr>
          <p:cNvSpPr>
            <a:spLocks noGrp="1"/>
          </p:cNvSpPr>
          <p:nvPr>
            <p:ph sz="quarter" idx="4"/>
          </p:nvPr>
        </p:nvSpPr>
        <p:spPr>
          <a:xfrm>
            <a:off x="6170612" y="190363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265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4850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8C52-F9F0-C34C-B4F0-B3B7667AB3D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E6F9E-77E1-D147-AFC8-F914BC942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946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ectangle: Rounded Corners 15">
            <a:extLst>
              <a:ext uri="{FF2B5EF4-FFF2-40B4-BE49-F238E27FC236}">
                <a16:creationId xmlns:a16="http://schemas.microsoft.com/office/drawing/2014/main" id="{21EE5D9D-8A8F-448C-A26F-899FF17D4192}"/>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2122070"/>
            <a:ext cx="10314991" cy="34163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944945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11445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1639005"/>
            <a:ext cx="10314991" cy="1144536"/>
          </a:xfrm>
          <a:prstGeom prst="rect">
            <a:avLst/>
          </a:prstGeom>
        </p:spPr>
        <p:txBody>
          <a:bodyPr anchor="ct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75817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2C72C1F0-FBC5-4021-9ACE-E174A62BFCCE}"/>
              </a:ext>
            </a:extLst>
          </p:cNvPr>
          <p:cNvSpPr/>
          <p:nvPr/>
        </p:nvSpPr>
        <p:spPr>
          <a:xfrm>
            <a:off x="429208" y="1639005"/>
            <a:ext cx="11333584" cy="2211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 Placeholder 6">
            <a:extLst>
              <a:ext uri="{FF2B5EF4-FFF2-40B4-BE49-F238E27FC236}">
                <a16:creationId xmlns:a16="http://schemas.microsoft.com/office/drawing/2014/main" id="{E7947E36-1ED8-4AEE-BF04-217700D19652}"/>
              </a:ext>
            </a:extLst>
          </p:cNvPr>
          <p:cNvSpPr>
            <a:spLocks noGrp="1"/>
          </p:cNvSpPr>
          <p:nvPr>
            <p:ph type="body" sz="quarter" idx="10"/>
          </p:nvPr>
        </p:nvSpPr>
        <p:spPr>
          <a:xfrm>
            <a:off x="923731" y="1639005"/>
            <a:ext cx="10314991" cy="2211336"/>
          </a:xfrm>
          <a:prstGeom prst="rect">
            <a:avLst/>
          </a:prstGeom>
        </p:spPr>
        <p:txBody>
          <a:bodyPr anchor="ct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Rectangle 9">
            <a:extLst>
              <a:ext uri="{FF2B5EF4-FFF2-40B4-BE49-F238E27FC236}">
                <a16:creationId xmlns:a16="http://schemas.microsoft.com/office/drawing/2014/main" id="{FD840CB9-5ACB-4190-8BB9-B1E1038B1537}"/>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3">
            <a:extLst>
              <a:ext uri="{FF2B5EF4-FFF2-40B4-BE49-F238E27FC236}">
                <a16:creationId xmlns:a16="http://schemas.microsoft.com/office/drawing/2014/main" id="{4D61977D-56F7-420B-9B01-D89B01CA13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1649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Rounded Corners 6">
            <a:extLst>
              <a:ext uri="{FF2B5EF4-FFF2-40B4-BE49-F238E27FC236}">
                <a16:creationId xmlns:a16="http://schemas.microsoft.com/office/drawing/2014/main" id="{1D71E0A9-D481-4CAD-9FFE-E4E3CBA8ECFC}"/>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Rectangle 18">
            <a:extLst>
              <a:ext uri="{FF2B5EF4-FFF2-40B4-BE49-F238E27FC236}">
                <a16:creationId xmlns:a16="http://schemas.microsoft.com/office/drawing/2014/main" id="{994AE482-7B99-4B1A-B39F-BC7AC792F349}"/>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itle 24">
            <a:extLst>
              <a:ext uri="{FF2B5EF4-FFF2-40B4-BE49-F238E27FC236}">
                <a16:creationId xmlns:a16="http://schemas.microsoft.com/office/drawing/2014/main" id="{D65200D0-8510-4A5C-AA05-A275390187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4266784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FE26D"/>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71E0A9-D481-4CAD-9FFE-E4E3CBA8ECFC}"/>
              </a:ext>
            </a:extLst>
          </p:cNvPr>
          <p:cNvSpPr/>
          <p:nvPr/>
        </p:nvSpPr>
        <p:spPr>
          <a:xfrm>
            <a:off x="6327710" y="1639005"/>
            <a:ext cx="5435082"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6847924" y="2127250"/>
            <a:ext cx="4394654" cy="3349625"/>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ED0E1C0D-44AA-4423-A548-73FF83EE4510}"/>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5">
            <a:extLst>
              <a:ext uri="{FF2B5EF4-FFF2-40B4-BE49-F238E27FC236}">
                <a16:creationId xmlns:a16="http://schemas.microsoft.com/office/drawing/2014/main" id="{87376E17-4A25-4C47-B83C-726C34FE67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422617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FE26D"/>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71E0A9-D481-4CAD-9FFE-E4E3CBA8ECFC}"/>
              </a:ext>
            </a:extLst>
          </p:cNvPr>
          <p:cNvSpPr/>
          <p:nvPr/>
        </p:nvSpPr>
        <p:spPr>
          <a:xfrm>
            <a:off x="8139952" y="1639005"/>
            <a:ext cx="3622839"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 Placeholder 13">
            <a:extLst>
              <a:ext uri="{FF2B5EF4-FFF2-40B4-BE49-F238E27FC236}">
                <a16:creationId xmlns:a16="http://schemas.microsoft.com/office/drawing/2014/main" id="{D1E4A2F1-D295-4180-926E-344AB37A02E5}"/>
              </a:ext>
            </a:extLst>
          </p:cNvPr>
          <p:cNvSpPr>
            <a:spLocks noGrp="1"/>
          </p:cNvSpPr>
          <p:nvPr>
            <p:ph type="body" sz="quarter" idx="11"/>
          </p:nvPr>
        </p:nvSpPr>
        <p:spPr>
          <a:xfrm>
            <a:off x="8633012" y="2127250"/>
            <a:ext cx="2609566" cy="3349625"/>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ED0E1C0D-44AA-4423-A548-73FF83EE4510}"/>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15">
            <a:extLst>
              <a:ext uri="{FF2B5EF4-FFF2-40B4-BE49-F238E27FC236}">
                <a16:creationId xmlns:a16="http://schemas.microsoft.com/office/drawing/2014/main" id="{87376E17-4A25-4C47-B83C-726C34FE67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5580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FE26D"/>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23C8F84-EA7B-4A46-808B-258D3DD9D6B7}"/>
              </a:ext>
            </a:extLst>
          </p:cNvPr>
          <p:cNvSpPr/>
          <p:nvPr/>
        </p:nvSpPr>
        <p:spPr>
          <a:xfrm>
            <a:off x="429208" y="1639005"/>
            <a:ext cx="5469294" cy="43513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 Placeholder 11">
            <a:extLst>
              <a:ext uri="{FF2B5EF4-FFF2-40B4-BE49-F238E27FC236}">
                <a16:creationId xmlns:a16="http://schemas.microsoft.com/office/drawing/2014/main" id="{040AEBFA-A6B2-4705-B9E8-89BE64020488}"/>
              </a:ext>
            </a:extLst>
          </p:cNvPr>
          <p:cNvSpPr>
            <a:spLocks noGrp="1"/>
          </p:cNvSpPr>
          <p:nvPr>
            <p:ph type="body" sz="quarter" idx="10"/>
          </p:nvPr>
        </p:nvSpPr>
        <p:spPr>
          <a:xfrm>
            <a:off x="917510" y="2127250"/>
            <a:ext cx="4492690" cy="3400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Rectangle 7">
            <a:extLst>
              <a:ext uri="{FF2B5EF4-FFF2-40B4-BE49-F238E27FC236}">
                <a16:creationId xmlns:a16="http://schemas.microsoft.com/office/drawing/2014/main" id="{A3461EF5-DEEB-4D7B-A882-9A1D09F4A838}"/>
              </a:ext>
            </a:extLst>
          </p:cNvPr>
          <p:cNvSpPr/>
          <p:nvPr/>
        </p:nvSpPr>
        <p:spPr>
          <a:xfrm>
            <a:off x="0" y="0"/>
            <a:ext cx="12191998" cy="132556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013B8BED-4406-4C1E-96AF-5F65F762A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96344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26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085F82-8B67-4291-9477-9A77C0B25641}"/>
              </a:ext>
            </a:extLst>
          </p:cNvPr>
          <p:cNvSpPr/>
          <p:nvPr/>
        </p:nvSpPr>
        <p:spPr>
          <a:xfrm>
            <a:off x="6095999" y="60649"/>
            <a:ext cx="6095999" cy="6797350"/>
          </a:xfrm>
          <a:prstGeom prst="rect">
            <a:avLst/>
          </a:prstGeom>
          <a:solidFill>
            <a:srgbClr val="F5D763">
              <a:alpha val="3254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descr="A close up of a logo&#10;&#10;Description automatically generated">
            <a:extLst>
              <a:ext uri="{FF2B5EF4-FFF2-40B4-BE49-F238E27FC236}">
                <a16:creationId xmlns:a16="http://schemas.microsoft.com/office/drawing/2014/main" id="{57FBB7C6-6FC0-1040-A3A5-3BDB88B8938E}"/>
              </a:ext>
            </a:extLst>
          </p:cNvPr>
          <p:cNvPicPr>
            <a:picLocks noChangeAspect="1"/>
          </p:cNvPicPr>
          <p:nvPr/>
        </p:nvPicPr>
        <p:blipFill>
          <a:blip r:embed="rId21"/>
          <a:stretch>
            <a:fillRect/>
          </a:stretch>
        </p:blipFill>
        <p:spPr>
          <a:xfrm>
            <a:off x="0" y="6238749"/>
            <a:ext cx="1735015" cy="483326"/>
          </a:xfrm>
          <a:prstGeom prst="rect">
            <a:avLst/>
          </a:prstGeom>
        </p:spPr>
      </p:pic>
      <p:pic>
        <p:nvPicPr>
          <p:cNvPr id="9" name="Picture 8">
            <a:extLst>
              <a:ext uri="{FF2B5EF4-FFF2-40B4-BE49-F238E27FC236}">
                <a16:creationId xmlns:a16="http://schemas.microsoft.com/office/drawing/2014/main" id="{AFBE716B-D429-6B4F-99FF-1EC1CD951365}"/>
              </a:ext>
            </a:extLst>
          </p:cNvPr>
          <p:cNvPicPr>
            <a:picLocks noChangeAspect="1"/>
          </p:cNvPicPr>
          <p:nvPr/>
        </p:nvPicPr>
        <p:blipFill>
          <a:blip r:embed="rId22"/>
          <a:stretch>
            <a:fillRect/>
          </a:stretch>
        </p:blipFill>
        <p:spPr>
          <a:xfrm>
            <a:off x="0" y="6586151"/>
            <a:ext cx="12192000" cy="271848"/>
          </a:xfrm>
          <a:prstGeom prst="rect">
            <a:avLst/>
          </a:prstGeom>
        </p:spPr>
      </p:pic>
      <p:pic>
        <p:nvPicPr>
          <p:cNvPr id="5" name="Picture 4" descr="A close up of a logo&#10;&#10;Description automatically generated">
            <a:extLst>
              <a:ext uri="{FF2B5EF4-FFF2-40B4-BE49-F238E27FC236}">
                <a16:creationId xmlns:a16="http://schemas.microsoft.com/office/drawing/2014/main" id="{6CD31A40-4396-4FAF-A0A5-44746B931A1E}"/>
              </a:ext>
            </a:extLst>
          </p:cNvPr>
          <p:cNvPicPr>
            <a:picLocks noChangeAspect="1"/>
          </p:cNvPicPr>
          <p:nvPr/>
        </p:nvPicPr>
        <p:blipFill>
          <a:blip r:embed="rId21"/>
          <a:stretch>
            <a:fillRect/>
          </a:stretch>
        </p:blipFill>
        <p:spPr>
          <a:xfrm>
            <a:off x="0" y="6238749"/>
            <a:ext cx="1735015" cy="483326"/>
          </a:xfrm>
          <a:prstGeom prst="rect">
            <a:avLst/>
          </a:prstGeom>
        </p:spPr>
      </p:pic>
      <p:pic>
        <p:nvPicPr>
          <p:cNvPr id="7" name="Picture 6">
            <a:extLst>
              <a:ext uri="{FF2B5EF4-FFF2-40B4-BE49-F238E27FC236}">
                <a16:creationId xmlns:a16="http://schemas.microsoft.com/office/drawing/2014/main" id="{C7BF7719-C60B-4232-A728-B6382C63E544}"/>
              </a:ext>
            </a:extLst>
          </p:cNvPr>
          <p:cNvPicPr>
            <a:picLocks noChangeAspect="1"/>
          </p:cNvPicPr>
          <p:nvPr/>
        </p:nvPicPr>
        <p:blipFill>
          <a:blip r:embed="rId22"/>
          <a:stretch>
            <a:fillRect/>
          </a:stretch>
        </p:blipFill>
        <p:spPr>
          <a:xfrm>
            <a:off x="0" y="6586151"/>
            <a:ext cx="12192000" cy="271848"/>
          </a:xfrm>
          <a:prstGeom prst="rect">
            <a:avLst/>
          </a:prstGeom>
        </p:spPr>
      </p:pic>
      <p:pic>
        <p:nvPicPr>
          <p:cNvPr id="10" name="Picture 9" descr="A close up of a logo&#10;&#10;Description automatically generated">
            <a:extLst>
              <a:ext uri="{FF2B5EF4-FFF2-40B4-BE49-F238E27FC236}">
                <a16:creationId xmlns:a16="http://schemas.microsoft.com/office/drawing/2014/main" id="{ECEB21D1-4CD4-4227-911B-CC6F2A9734E2}"/>
              </a:ext>
            </a:extLst>
          </p:cNvPr>
          <p:cNvPicPr>
            <a:picLocks noChangeAspect="1"/>
          </p:cNvPicPr>
          <p:nvPr/>
        </p:nvPicPr>
        <p:blipFill>
          <a:blip r:embed="rId21"/>
          <a:stretch>
            <a:fillRect/>
          </a:stretch>
        </p:blipFill>
        <p:spPr>
          <a:xfrm>
            <a:off x="0" y="6238749"/>
            <a:ext cx="1735015" cy="483326"/>
          </a:xfrm>
          <a:prstGeom prst="rect">
            <a:avLst/>
          </a:prstGeom>
        </p:spPr>
      </p:pic>
      <p:pic>
        <p:nvPicPr>
          <p:cNvPr id="11" name="Picture 10">
            <a:extLst>
              <a:ext uri="{FF2B5EF4-FFF2-40B4-BE49-F238E27FC236}">
                <a16:creationId xmlns:a16="http://schemas.microsoft.com/office/drawing/2014/main" id="{22E83314-3BCE-4017-8618-989988777FC2}"/>
              </a:ext>
            </a:extLst>
          </p:cNvPr>
          <p:cNvPicPr>
            <a:picLocks noChangeAspect="1"/>
          </p:cNvPicPr>
          <p:nvPr/>
        </p:nvPicPr>
        <p:blipFill>
          <a:blip r:embed="rId22"/>
          <a:stretch>
            <a:fillRect/>
          </a:stretch>
        </p:blipFill>
        <p:spPr>
          <a:xfrm>
            <a:off x="0" y="6586151"/>
            <a:ext cx="12192000" cy="271848"/>
          </a:xfrm>
          <a:prstGeom prst="rect">
            <a:avLst/>
          </a:prstGeom>
        </p:spPr>
      </p:pic>
      <p:pic>
        <p:nvPicPr>
          <p:cNvPr id="12" name="Picture 11" descr="A close up of a logo&#10;&#10;Description automatically generated">
            <a:extLst>
              <a:ext uri="{FF2B5EF4-FFF2-40B4-BE49-F238E27FC236}">
                <a16:creationId xmlns:a16="http://schemas.microsoft.com/office/drawing/2014/main" id="{5FD7D02E-881C-4CE1-A25F-918B44973AAE}"/>
              </a:ext>
            </a:extLst>
          </p:cNvPr>
          <p:cNvPicPr>
            <a:picLocks noChangeAspect="1"/>
          </p:cNvPicPr>
          <p:nvPr userDrawn="1"/>
        </p:nvPicPr>
        <p:blipFill>
          <a:blip r:embed="rId21"/>
          <a:stretch>
            <a:fillRect/>
          </a:stretch>
        </p:blipFill>
        <p:spPr>
          <a:xfrm>
            <a:off x="0" y="6238749"/>
            <a:ext cx="1735015" cy="483326"/>
          </a:xfrm>
          <a:prstGeom prst="rect">
            <a:avLst/>
          </a:prstGeom>
        </p:spPr>
      </p:pic>
      <p:pic>
        <p:nvPicPr>
          <p:cNvPr id="13" name="Picture 12">
            <a:extLst>
              <a:ext uri="{FF2B5EF4-FFF2-40B4-BE49-F238E27FC236}">
                <a16:creationId xmlns:a16="http://schemas.microsoft.com/office/drawing/2014/main" id="{5A8D85D4-1E50-4E36-BE7D-CF95907C2A51}"/>
              </a:ext>
            </a:extLst>
          </p:cNvPr>
          <p:cNvPicPr>
            <a:picLocks noChangeAspect="1"/>
          </p:cNvPicPr>
          <p:nvPr userDrawn="1"/>
        </p:nvPicPr>
        <p:blipFill>
          <a:blip r:embed="rId22"/>
          <a:stretch>
            <a:fillRect/>
          </a:stretch>
        </p:blipFill>
        <p:spPr>
          <a:xfrm>
            <a:off x="0" y="6586151"/>
            <a:ext cx="12192000" cy="271848"/>
          </a:xfrm>
          <a:prstGeom prst="rect">
            <a:avLst/>
          </a:prstGeom>
        </p:spPr>
      </p:pic>
    </p:spTree>
    <p:extLst>
      <p:ext uri="{BB962C8B-B14F-4D97-AF65-F5344CB8AC3E}">
        <p14:creationId xmlns:p14="http://schemas.microsoft.com/office/powerpoint/2010/main" val="164529750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68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jpg"/><Relationship Id="rId2" Type="http://schemas.openxmlformats.org/officeDocument/2006/relationships/image" Target="../media/image21.emf"/><Relationship Id="rId1" Type="http://schemas.openxmlformats.org/officeDocument/2006/relationships/slideLayout" Target="../slideLayouts/slideLayout11.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s://schoolworkhelper.net/b-f-skinner-operant-conditioning-skinner-box-baby-tender/" TargetMode="External"/><Relationship Id="rId2" Type="http://schemas.openxmlformats.org/officeDocument/2006/relationships/image" Target="../media/image8.tif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8D26-7DEE-8648-9C1B-6F09AB5884D9}"/>
              </a:ext>
            </a:extLst>
          </p:cNvPr>
          <p:cNvSpPr>
            <a:spLocks noGrp="1"/>
          </p:cNvSpPr>
          <p:nvPr>
            <p:ph type="ctrTitle"/>
          </p:nvPr>
        </p:nvSpPr>
        <p:spPr>
          <a:xfrm>
            <a:off x="1524000" y="1723924"/>
            <a:ext cx="9144000" cy="2387600"/>
          </a:xfrm>
          <a:noFill/>
          <a:ln w="25400">
            <a:noFill/>
          </a:ln>
        </p:spPr>
        <p:txBody>
          <a:bodyPr/>
          <a:lstStyle/>
          <a:p>
            <a:r>
              <a:rPr lang="en-US"/>
              <a:t>Chapter 8</a:t>
            </a:r>
            <a:endParaRPr lang="en-US" dirty="0"/>
          </a:p>
        </p:txBody>
      </p:sp>
      <p:sp>
        <p:nvSpPr>
          <p:cNvPr id="3" name="Subtitle 2">
            <a:extLst>
              <a:ext uri="{FF2B5EF4-FFF2-40B4-BE49-F238E27FC236}">
                <a16:creationId xmlns:a16="http://schemas.microsoft.com/office/drawing/2014/main" id="{0CD15012-3D7B-3946-BBE9-79907AF60BF2}"/>
              </a:ext>
            </a:extLst>
          </p:cNvPr>
          <p:cNvSpPr>
            <a:spLocks noGrp="1"/>
          </p:cNvSpPr>
          <p:nvPr>
            <p:ph type="subTitle" idx="1"/>
          </p:nvPr>
        </p:nvSpPr>
        <p:spPr>
          <a:xfrm>
            <a:off x="1524000" y="4203599"/>
            <a:ext cx="9144000" cy="1655762"/>
          </a:xfrm>
          <a:noFill/>
          <a:ln w="25400">
            <a:noFill/>
          </a:ln>
        </p:spPr>
        <p:txBody>
          <a:bodyPr/>
          <a:lstStyle/>
          <a:p>
            <a:r>
              <a:rPr lang="en-US" dirty="0"/>
              <a:t>Sound and Meaning</a:t>
            </a:r>
          </a:p>
        </p:txBody>
      </p:sp>
      <p:pic>
        <p:nvPicPr>
          <p:cNvPr id="9" name="Graphic 8">
            <a:extLst>
              <a:ext uri="{FF2B5EF4-FFF2-40B4-BE49-F238E27FC236}">
                <a16:creationId xmlns:a16="http://schemas.microsoft.com/office/drawing/2014/main" id="{B2590F69-E1FD-4514-A9B4-A1ECD16F98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0953" y="1122363"/>
            <a:ext cx="3394822" cy="2006031"/>
          </a:xfrm>
          <a:prstGeom prst="rect">
            <a:avLst/>
          </a:prstGeom>
        </p:spPr>
      </p:pic>
    </p:spTree>
    <p:extLst>
      <p:ext uri="{BB962C8B-B14F-4D97-AF65-F5344CB8AC3E}">
        <p14:creationId xmlns:p14="http://schemas.microsoft.com/office/powerpoint/2010/main" val="1999650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4603-3A38-4C41-BCA5-10E8E4B13681}"/>
              </a:ext>
            </a:extLst>
          </p:cNvPr>
          <p:cNvSpPr>
            <a:spLocks noGrp="1"/>
          </p:cNvSpPr>
          <p:nvPr>
            <p:ph type="title"/>
          </p:nvPr>
        </p:nvSpPr>
        <p:spPr/>
        <p:txBody>
          <a:bodyPr/>
          <a:lstStyle/>
          <a:p>
            <a:r>
              <a:rPr lang="en-US" dirty="0"/>
              <a:t>Anamnesis</a:t>
            </a:r>
          </a:p>
        </p:txBody>
      </p:sp>
      <p:pic>
        <p:nvPicPr>
          <p:cNvPr id="4" name="Picture 3">
            <a:extLst>
              <a:ext uri="{FF2B5EF4-FFF2-40B4-BE49-F238E27FC236}">
                <a16:creationId xmlns:a16="http://schemas.microsoft.com/office/drawing/2014/main" id="{41AFDD1E-5DF0-7A42-A205-FB8BB0E4EB7C}"/>
              </a:ext>
            </a:extLst>
          </p:cNvPr>
          <p:cNvPicPr>
            <a:picLocks noChangeAspect="1"/>
          </p:cNvPicPr>
          <p:nvPr/>
        </p:nvPicPr>
        <p:blipFill>
          <a:blip r:embed="rId2"/>
          <a:stretch>
            <a:fillRect/>
          </a:stretch>
        </p:blipFill>
        <p:spPr>
          <a:xfrm>
            <a:off x="944104" y="1792851"/>
            <a:ext cx="10409695" cy="4426457"/>
          </a:xfrm>
          <a:prstGeom prst="rect">
            <a:avLst/>
          </a:prstGeom>
        </p:spPr>
      </p:pic>
    </p:spTree>
    <p:extLst>
      <p:ext uri="{BB962C8B-B14F-4D97-AF65-F5344CB8AC3E}">
        <p14:creationId xmlns:p14="http://schemas.microsoft.com/office/powerpoint/2010/main" val="200011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CA88C1C1-E617-41FC-85EC-B7846A9B5F56}"/>
              </a:ext>
            </a:extLst>
          </p:cNvPr>
          <p:cNvSpPr/>
          <p:nvPr/>
        </p:nvSpPr>
        <p:spPr>
          <a:xfrm>
            <a:off x="5053554" y="3187358"/>
            <a:ext cx="6283807" cy="1067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448E436E-35E0-6641-8A15-48B8B2716498}"/>
              </a:ext>
            </a:extLst>
          </p:cNvPr>
          <p:cNvSpPr>
            <a:spLocks noGrp="1"/>
          </p:cNvSpPr>
          <p:nvPr>
            <p:ph type="title"/>
          </p:nvPr>
        </p:nvSpPr>
        <p:spPr/>
        <p:txBody>
          <a:bodyPr/>
          <a:lstStyle/>
          <a:p>
            <a:r>
              <a:rPr lang="en-US" dirty="0"/>
              <a:t>Basic Semiotic Theory: Signs</a:t>
            </a:r>
          </a:p>
        </p:txBody>
      </p:sp>
      <p:sp>
        <p:nvSpPr>
          <p:cNvPr id="18" name="TextBox 17">
            <a:extLst>
              <a:ext uri="{FF2B5EF4-FFF2-40B4-BE49-F238E27FC236}">
                <a16:creationId xmlns:a16="http://schemas.microsoft.com/office/drawing/2014/main" id="{BC011D6A-1CAB-0443-ADF7-BD0BF5A13072}"/>
              </a:ext>
            </a:extLst>
          </p:cNvPr>
          <p:cNvSpPr txBox="1"/>
          <p:nvPr/>
        </p:nvSpPr>
        <p:spPr>
          <a:xfrm>
            <a:off x="3372010" y="1509796"/>
            <a:ext cx="5447980" cy="369332"/>
          </a:xfrm>
          <a:prstGeom prst="rect">
            <a:avLst/>
          </a:prstGeom>
          <a:solidFill>
            <a:schemeClr val="bg1"/>
          </a:solidFill>
          <a:ln>
            <a:solidFill>
              <a:schemeClr val="tx1"/>
            </a:solidFill>
          </a:ln>
        </p:spPr>
        <p:txBody>
          <a:bodyPr wrap="square" rtlCol="0">
            <a:spAutoFit/>
          </a:bodyPr>
          <a:lstStyle/>
          <a:p>
            <a:r>
              <a:rPr lang="en-US" dirty="0"/>
              <a:t>SIGN =  anything that has meaning other than itself</a:t>
            </a:r>
          </a:p>
        </p:txBody>
      </p:sp>
      <p:sp>
        <p:nvSpPr>
          <p:cNvPr id="22" name="Rectangle: Rounded Corners 21">
            <a:extLst>
              <a:ext uri="{FF2B5EF4-FFF2-40B4-BE49-F238E27FC236}">
                <a16:creationId xmlns:a16="http://schemas.microsoft.com/office/drawing/2014/main" id="{CFE1F9D6-D1D0-40E3-854D-538EEA6509DC}"/>
              </a:ext>
            </a:extLst>
          </p:cNvPr>
          <p:cNvSpPr/>
          <p:nvPr/>
        </p:nvSpPr>
        <p:spPr>
          <a:xfrm>
            <a:off x="724231" y="4289547"/>
            <a:ext cx="6761298" cy="1067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a:extLst>
              <a:ext uri="{FF2B5EF4-FFF2-40B4-BE49-F238E27FC236}">
                <a16:creationId xmlns:a16="http://schemas.microsoft.com/office/drawing/2014/main" id="{F342ADB7-72E9-43C6-8B7C-87DFD1FC9524}"/>
              </a:ext>
            </a:extLst>
          </p:cNvPr>
          <p:cNvSpPr/>
          <p:nvPr/>
        </p:nvSpPr>
        <p:spPr>
          <a:xfrm>
            <a:off x="5053553" y="5387011"/>
            <a:ext cx="6283807" cy="1067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2576D060-AF10-44F8-A9D1-AD0664F4CBB9}"/>
              </a:ext>
            </a:extLst>
          </p:cNvPr>
          <p:cNvSpPr/>
          <p:nvPr/>
        </p:nvSpPr>
        <p:spPr>
          <a:xfrm>
            <a:off x="724231" y="2077267"/>
            <a:ext cx="6761298" cy="10673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E21FF9DB-7016-5E4D-A319-5858C0253702}"/>
              </a:ext>
            </a:extLst>
          </p:cNvPr>
          <p:cNvPicPr>
            <a:picLocks noChangeAspect="1"/>
          </p:cNvPicPr>
          <p:nvPr/>
        </p:nvPicPr>
        <p:blipFill>
          <a:blip r:embed="rId2"/>
          <a:stretch>
            <a:fillRect/>
          </a:stretch>
        </p:blipFill>
        <p:spPr>
          <a:xfrm>
            <a:off x="903346" y="2199832"/>
            <a:ext cx="822256" cy="822256"/>
          </a:xfrm>
          <a:prstGeom prst="rect">
            <a:avLst/>
          </a:prstGeom>
        </p:spPr>
      </p:pic>
      <p:sp>
        <p:nvSpPr>
          <p:cNvPr id="11" name="TextBox 10">
            <a:extLst>
              <a:ext uri="{FF2B5EF4-FFF2-40B4-BE49-F238E27FC236}">
                <a16:creationId xmlns:a16="http://schemas.microsoft.com/office/drawing/2014/main" id="{F679ADAC-018D-E042-975B-D8234E2F9FE4}"/>
              </a:ext>
            </a:extLst>
          </p:cNvPr>
          <p:cNvSpPr txBox="1"/>
          <p:nvPr/>
        </p:nvSpPr>
        <p:spPr>
          <a:xfrm>
            <a:off x="1725602" y="2444903"/>
            <a:ext cx="4669895" cy="332114"/>
          </a:xfrm>
          <a:prstGeom prst="rect">
            <a:avLst/>
          </a:prstGeom>
          <a:noFill/>
        </p:spPr>
        <p:txBody>
          <a:bodyPr wrap="none" rtlCol="0">
            <a:spAutoFit/>
          </a:bodyPr>
          <a:lstStyle/>
          <a:p>
            <a:r>
              <a:rPr lang="en-US" dirty="0"/>
              <a:t>This sign (a road sign) carries the meaning “no horns”.</a:t>
            </a:r>
          </a:p>
        </p:txBody>
      </p:sp>
      <p:sp>
        <p:nvSpPr>
          <p:cNvPr id="13" name="TextBox 12">
            <a:extLst>
              <a:ext uri="{FF2B5EF4-FFF2-40B4-BE49-F238E27FC236}">
                <a16:creationId xmlns:a16="http://schemas.microsoft.com/office/drawing/2014/main" id="{42D512A5-3AEF-924E-BCFB-258E9A9B2A58}"/>
              </a:ext>
            </a:extLst>
          </p:cNvPr>
          <p:cNvSpPr txBox="1"/>
          <p:nvPr/>
        </p:nvSpPr>
        <p:spPr>
          <a:xfrm>
            <a:off x="1442532" y="4681322"/>
            <a:ext cx="5315096" cy="332114"/>
          </a:xfrm>
          <a:prstGeom prst="rect">
            <a:avLst/>
          </a:prstGeom>
          <a:noFill/>
        </p:spPr>
        <p:txBody>
          <a:bodyPr wrap="none" rtlCol="0">
            <a:spAutoFit/>
          </a:bodyPr>
          <a:lstStyle/>
          <a:p>
            <a:r>
              <a:rPr lang="en-US" dirty="0"/>
              <a:t>This sign (smoke) carries the meaning “something is burning”.</a:t>
            </a:r>
          </a:p>
        </p:txBody>
      </p:sp>
      <p:sp>
        <p:nvSpPr>
          <p:cNvPr id="14" name="TextBox 13">
            <a:extLst>
              <a:ext uri="{FF2B5EF4-FFF2-40B4-BE49-F238E27FC236}">
                <a16:creationId xmlns:a16="http://schemas.microsoft.com/office/drawing/2014/main" id="{C8F84F8E-99FC-BD4E-9BB5-2FB7DA11D871}"/>
              </a:ext>
            </a:extLst>
          </p:cNvPr>
          <p:cNvSpPr txBox="1"/>
          <p:nvPr/>
        </p:nvSpPr>
        <p:spPr>
          <a:xfrm>
            <a:off x="5449711" y="5764387"/>
            <a:ext cx="754349" cy="332114"/>
          </a:xfrm>
          <a:prstGeom prst="rect">
            <a:avLst/>
          </a:prstGeom>
          <a:noFill/>
        </p:spPr>
        <p:txBody>
          <a:bodyPr wrap="none" rtlCol="0">
            <a:spAutoFit/>
          </a:bodyPr>
          <a:lstStyle/>
          <a:p>
            <a:r>
              <a:rPr lang="en-US" dirty="0"/>
              <a:t>“CAT”  </a:t>
            </a:r>
          </a:p>
        </p:txBody>
      </p:sp>
      <p:sp>
        <p:nvSpPr>
          <p:cNvPr id="15" name="TextBox 14">
            <a:extLst>
              <a:ext uri="{FF2B5EF4-FFF2-40B4-BE49-F238E27FC236}">
                <a16:creationId xmlns:a16="http://schemas.microsoft.com/office/drawing/2014/main" id="{247ACA83-A185-3242-86C1-BD307132B7E3}"/>
              </a:ext>
            </a:extLst>
          </p:cNvPr>
          <p:cNvSpPr txBox="1"/>
          <p:nvPr/>
        </p:nvSpPr>
        <p:spPr>
          <a:xfrm>
            <a:off x="6431466" y="5764387"/>
            <a:ext cx="4346833" cy="332114"/>
          </a:xfrm>
          <a:prstGeom prst="rect">
            <a:avLst/>
          </a:prstGeom>
          <a:noFill/>
        </p:spPr>
        <p:txBody>
          <a:bodyPr wrap="none" rtlCol="0">
            <a:spAutoFit/>
          </a:bodyPr>
          <a:lstStyle/>
          <a:p>
            <a:r>
              <a:rPr lang="en-US" dirty="0"/>
              <a:t>This sign (the </a:t>
            </a:r>
            <a:r>
              <a:rPr lang="en-US" u="sng" dirty="0"/>
              <a:t>word</a:t>
            </a:r>
            <a:r>
              <a:rPr lang="en-US" dirty="0"/>
              <a:t> cat) carries the meaning ”cat”.</a:t>
            </a:r>
          </a:p>
        </p:txBody>
      </p:sp>
      <p:pic>
        <p:nvPicPr>
          <p:cNvPr id="16" name="Picture 15">
            <a:extLst>
              <a:ext uri="{FF2B5EF4-FFF2-40B4-BE49-F238E27FC236}">
                <a16:creationId xmlns:a16="http://schemas.microsoft.com/office/drawing/2014/main" id="{EF755B9A-AD68-0749-AF3B-EBF3BD0A0AFA}"/>
              </a:ext>
            </a:extLst>
          </p:cNvPr>
          <p:cNvPicPr>
            <a:picLocks noChangeAspect="1"/>
          </p:cNvPicPr>
          <p:nvPr/>
        </p:nvPicPr>
        <p:blipFill>
          <a:blip r:embed="rId3"/>
          <a:stretch>
            <a:fillRect/>
          </a:stretch>
        </p:blipFill>
        <p:spPr>
          <a:xfrm>
            <a:off x="5234922" y="3380082"/>
            <a:ext cx="779359" cy="681939"/>
          </a:xfrm>
          <a:prstGeom prst="rect">
            <a:avLst/>
          </a:prstGeom>
        </p:spPr>
      </p:pic>
      <p:sp>
        <p:nvSpPr>
          <p:cNvPr id="17" name="TextBox 16">
            <a:extLst>
              <a:ext uri="{FF2B5EF4-FFF2-40B4-BE49-F238E27FC236}">
                <a16:creationId xmlns:a16="http://schemas.microsoft.com/office/drawing/2014/main" id="{E978D2C2-328A-DC4C-9040-07FF8D7660B1}"/>
              </a:ext>
            </a:extLst>
          </p:cNvPr>
          <p:cNvSpPr txBox="1"/>
          <p:nvPr/>
        </p:nvSpPr>
        <p:spPr>
          <a:xfrm>
            <a:off x="6177720" y="3554994"/>
            <a:ext cx="4539586" cy="332114"/>
          </a:xfrm>
          <a:prstGeom prst="rect">
            <a:avLst/>
          </a:prstGeom>
          <a:noFill/>
        </p:spPr>
        <p:txBody>
          <a:bodyPr wrap="none" rtlCol="0">
            <a:spAutoFit/>
          </a:bodyPr>
          <a:lstStyle/>
          <a:p>
            <a:r>
              <a:rPr lang="en-US" dirty="0"/>
              <a:t>This sign (the M) carries the meaning ”McDonald’s”.</a:t>
            </a:r>
          </a:p>
        </p:txBody>
      </p:sp>
      <p:pic>
        <p:nvPicPr>
          <p:cNvPr id="20" name="Picture 19" descr="A close up of a logo&#10;&#10;Description automatically generated">
            <a:extLst>
              <a:ext uri="{FF2B5EF4-FFF2-40B4-BE49-F238E27FC236}">
                <a16:creationId xmlns:a16="http://schemas.microsoft.com/office/drawing/2014/main" id="{F11EA7F8-3FC0-2B44-870F-291E3875A11F}"/>
              </a:ext>
            </a:extLst>
          </p:cNvPr>
          <p:cNvPicPr>
            <a:picLocks noChangeAspect="1"/>
          </p:cNvPicPr>
          <p:nvPr/>
        </p:nvPicPr>
        <p:blipFill>
          <a:blip r:embed="rId4"/>
          <a:stretch>
            <a:fillRect/>
          </a:stretch>
        </p:blipFill>
        <p:spPr>
          <a:xfrm>
            <a:off x="587188" y="4268952"/>
            <a:ext cx="1199779" cy="1199779"/>
          </a:xfrm>
          <a:prstGeom prst="rect">
            <a:avLst/>
          </a:prstGeom>
        </p:spPr>
      </p:pic>
    </p:spTree>
    <p:extLst>
      <p:ext uri="{BB962C8B-B14F-4D97-AF65-F5344CB8AC3E}">
        <p14:creationId xmlns:p14="http://schemas.microsoft.com/office/powerpoint/2010/main" val="291762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108F-3AF1-6C40-B7D0-7F4F384561AB}"/>
              </a:ext>
            </a:extLst>
          </p:cNvPr>
          <p:cNvSpPr>
            <a:spLocks noGrp="1"/>
          </p:cNvSpPr>
          <p:nvPr>
            <p:ph type="title"/>
          </p:nvPr>
        </p:nvSpPr>
        <p:spPr/>
        <p:txBody>
          <a:bodyPr/>
          <a:lstStyle/>
          <a:p>
            <a:r>
              <a:rPr lang="en-US" dirty="0"/>
              <a:t>Semiotic Theory: How many signs??</a:t>
            </a:r>
          </a:p>
        </p:txBody>
      </p:sp>
      <p:pic>
        <p:nvPicPr>
          <p:cNvPr id="5" name="Content Placeholder 4" descr="A group of people sitting at a table with a computer&#10;&#10;Description automatically generated">
            <a:extLst>
              <a:ext uri="{FF2B5EF4-FFF2-40B4-BE49-F238E27FC236}">
                <a16:creationId xmlns:a16="http://schemas.microsoft.com/office/drawing/2014/main" id="{93765DCD-B8F7-7C4B-AA61-3AFEB130A928}"/>
              </a:ext>
            </a:extLst>
          </p:cNvPr>
          <p:cNvPicPr>
            <a:picLocks noGrp="1" noChangeAspect="1"/>
          </p:cNvPicPr>
          <p:nvPr>
            <p:ph idx="4294967295"/>
          </p:nvPr>
        </p:nvPicPr>
        <p:blipFill>
          <a:blip r:embed="rId2"/>
          <a:stretch>
            <a:fillRect/>
          </a:stretch>
        </p:blipFill>
        <p:spPr/>
      </p:pic>
      <p:pic>
        <p:nvPicPr>
          <p:cNvPr id="4" name="Content Placeholder 4" descr="A group of people sitting at a table with a computer&#10;&#10;Description automatically generated">
            <a:extLst>
              <a:ext uri="{FF2B5EF4-FFF2-40B4-BE49-F238E27FC236}">
                <a16:creationId xmlns:a16="http://schemas.microsoft.com/office/drawing/2014/main" id="{93765DCD-B8F7-7C4B-AA61-3AFEB130A928}"/>
              </a:ext>
            </a:extLst>
          </p:cNvPr>
          <p:cNvPicPr>
            <a:picLocks noGrp="1" noChangeAspect="1"/>
          </p:cNvPicPr>
          <p:nvPr/>
        </p:nvPicPr>
        <p:blipFill>
          <a:blip r:embed="rId2"/>
          <a:stretch>
            <a:fillRect/>
          </a:stretch>
        </p:blipFill>
        <p:spPr>
          <a:xfrm>
            <a:off x="2537011" y="1585625"/>
            <a:ext cx="6970071" cy="4649346"/>
          </a:xfrm>
          <a:prstGeom prst="rect">
            <a:avLst/>
          </a:prstGeom>
          <a:solidFill>
            <a:schemeClr val="bg1"/>
          </a:solidFill>
        </p:spPr>
      </p:pic>
    </p:spTree>
    <p:extLst>
      <p:ext uri="{BB962C8B-B14F-4D97-AF65-F5344CB8AC3E}">
        <p14:creationId xmlns:p14="http://schemas.microsoft.com/office/powerpoint/2010/main" val="236967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618A49-C98C-4AFA-9CF7-A6F4A97DAE39}"/>
              </a:ext>
            </a:extLst>
          </p:cNvPr>
          <p:cNvSpPr>
            <a:spLocks noGrp="1"/>
          </p:cNvSpPr>
          <p:nvPr>
            <p:ph type="body" sz="quarter" idx="10"/>
          </p:nvPr>
        </p:nvSpPr>
        <p:spPr/>
        <p:txBody>
          <a:bodyPr/>
          <a:lstStyle/>
          <a:p>
            <a:r>
              <a:rPr lang="en-US" dirty="0"/>
              <a:t>Signifier: phone ringing</a:t>
            </a:r>
          </a:p>
          <a:p>
            <a:r>
              <a:rPr lang="en-US" dirty="0"/>
              <a:t>Signified: someone is calling us (happy? anxiety?)</a:t>
            </a:r>
          </a:p>
          <a:p>
            <a:endParaRPr lang="en-CA" dirty="0"/>
          </a:p>
        </p:txBody>
      </p:sp>
      <p:sp>
        <p:nvSpPr>
          <p:cNvPr id="4" name="Text Placeholder 3">
            <a:extLst>
              <a:ext uri="{FF2B5EF4-FFF2-40B4-BE49-F238E27FC236}">
                <a16:creationId xmlns:a16="http://schemas.microsoft.com/office/drawing/2014/main" id="{63628AEF-BCFE-449E-8713-C3AC4FF2FF87}"/>
              </a:ext>
            </a:extLst>
          </p:cNvPr>
          <p:cNvSpPr>
            <a:spLocks noGrp="1"/>
          </p:cNvSpPr>
          <p:nvPr>
            <p:ph type="body" sz="quarter" idx="11"/>
          </p:nvPr>
        </p:nvSpPr>
        <p:spPr/>
        <p:txBody>
          <a:bodyPr/>
          <a:lstStyle/>
          <a:p>
            <a:r>
              <a:rPr lang="en-US" dirty="0"/>
              <a:t>Denotation: literal meaning: someone is calling us</a:t>
            </a:r>
          </a:p>
          <a:p>
            <a:r>
              <a:rPr lang="en-US" dirty="0"/>
              <a:t>Connotation: associations: happy, anxiety, etc. </a:t>
            </a:r>
          </a:p>
          <a:p>
            <a:endParaRPr lang="en-CA" dirty="0"/>
          </a:p>
        </p:txBody>
      </p:sp>
      <p:sp>
        <p:nvSpPr>
          <p:cNvPr id="2" name="Title 1">
            <a:extLst>
              <a:ext uri="{FF2B5EF4-FFF2-40B4-BE49-F238E27FC236}">
                <a16:creationId xmlns:a16="http://schemas.microsoft.com/office/drawing/2014/main" id="{448E436E-35E0-6641-8A15-48B8B2716498}"/>
              </a:ext>
            </a:extLst>
          </p:cNvPr>
          <p:cNvSpPr>
            <a:spLocks noGrp="1"/>
          </p:cNvSpPr>
          <p:nvPr>
            <p:ph type="title"/>
          </p:nvPr>
        </p:nvSpPr>
        <p:spPr/>
        <p:txBody>
          <a:bodyPr/>
          <a:lstStyle/>
          <a:p>
            <a:r>
              <a:rPr lang="en-US" dirty="0"/>
              <a:t>Basic Semiotic Theory: Signifier &amp; signified</a:t>
            </a:r>
          </a:p>
        </p:txBody>
      </p:sp>
      <p:pic>
        <p:nvPicPr>
          <p:cNvPr id="5" name="Content Placeholder 4" descr="A picture containing indoor, object&#10;&#10;Description automatically generated">
            <a:extLst>
              <a:ext uri="{FF2B5EF4-FFF2-40B4-BE49-F238E27FC236}">
                <a16:creationId xmlns:a16="http://schemas.microsoft.com/office/drawing/2014/main" id="{C88C3AEB-9078-3342-96A8-1649D95EC6F3}"/>
              </a:ext>
            </a:extLst>
          </p:cNvPr>
          <p:cNvPicPr>
            <a:picLocks noGrp="1" noChangeAspect="1"/>
          </p:cNvPicPr>
          <p:nvPr>
            <p:ph idx="4294967295"/>
          </p:nvPr>
        </p:nvPicPr>
        <p:blipFill>
          <a:blip r:embed="rId2"/>
          <a:stretch>
            <a:fillRect/>
          </a:stretch>
        </p:blipFill>
        <p:spPr>
          <a:xfrm>
            <a:off x="5661025" y="1822450"/>
            <a:ext cx="6530975" cy="4351338"/>
          </a:xfrm>
        </p:spPr>
      </p:pic>
      <p:pic>
        <p:nvPicPr>
          <p:cNvPr id="6" name="Content Placeholder 4" descr="A picture containing indoor, object&#10;&#10;Description automatically generated">
            <a:extLst>
              <a:ext uri="{FF2B5EF4-FFF2-40B4-BE49-F238E27FC236}">
                <a16:creationId xmlns:a16="http://schemas.microsoft.com/office/drawing/2014/main" id="{C88C3AEB-9078-3342-96A8-1649D95EC6F3}"/>
              </a:ext>
            </a:extLst>
          </p:cNvPr>
          <p:cNvPicPr>
            <a:picLocks noGrp="1" noChangeAspect="1"/>
          </p:cNvPicPr>
          <p:nvPr/>
        </p:nvPicPr>
        <p:blipFill rotWithShape="1">
          <a:blip r:embed="rId2"/>
          <a:srcRect l="27220" t="14049" r="12398" b="5088"/>
          <a:stretch/>
        </p:blipFill>
        <p:spPr>
          <a:xfrm>
            <a:off x="3536577" y="3729318"/>
            <a:ext cx="2065195" cy="1842248"/>
          </a:xfrm>
          <a:prstGeom prst="rect">
            <a:avLst/>
          </a:prstGeom>
          <a:solidFill>
            <a:schemeClr val="bg1"/>
          </a:solidFill>
        </p:spPr>
      </p:pic>
    </p:spTree>
    <p:extLst>
      <p:ext uri="{BB962C8B-B14F-4D97-AF65-F5344CB8AC3E}">
        <p14:creationId xmlns:p14="http://schemas.microsoft.com/office/powerpoint/2010/main" val="32944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FA95D-E621-9C47-BE66-0E086A9BE6ED}"/>
              </a:ext>
            </a:extLst>
          </p:cNvPr>
          <p:cNvSpPr>
            <a:spLocks noGrp="1"/>
          </p:cNvSpPr>
          <p:nvPr>
            <p:ph type="body" sz="quarter" idx="10"/>
          </p:nvPr>
        </p:nvSpPr>
        <p:spPr/>
        <p:txBody>
          <a:bodyPr/>
          <a:lstStyle/>
          <a:p>
            <a:r>
              <a:rPr lang="en-US" dirty="0"/>
              <a:t>What is the signifier and signified?</a:t>
            </a:r>
          </a:p>
          <a:p>
            <a:r>
              <a:rPr lang="en-US" dirty="0"/>
              <a:t>What is the connotation and denotation(s)?</a:t>
            </a:r>
          </a:p>
        </p:txBody>
      </p:sp>
      <p:sp>
        <p:nvSpPr>
          <p:cNvPr id="2" name="Title 1">
            <a:extLst>
              <a:ext uri="{FF2B5EF4-FFF2-40B4-BE49-F238E27FC236}">
                <a16:creationId xmlns:a16="http://schemas.microsoft.com/office/drawing/2014/main" id="{698CA1CD-64AF-4B4A-8FBF-9F26AFA298C7}"/>
              </a:ext>
            </a:extLst>
          </p:cNvPr>
          <p:cNvSpPr>
            <a:spLocks noGrp="1"/>
          </p:cNvSpPr>
          <p:nvPr>
            <p:ph type="title"/>
          </p:nvPr>
        </p:nvSpPr>
        <p:spPr>
          <a:xfrm>
            <a:off x="838200" y="365125"/>
            <a:ext cx="11308976" cy="1325563"/>
          </a:xfrm>
        </p:spPr>
        <p:txBody>
          <a:bodyPr/>
          <a:lstStyle/>
          <a:p>
            <a:r>
              <a:rPr lang="en-US" dirty="0"/>
              <a:t>Signifier and Signified, Connotation &amp; Denotation</a:t>
            </a:r>
          </a:p>
        </p:txBody>
      </p:sp>
    </p:spTree>
    <p:extLst>
      <p:ext uri="{BB962C8B-B14F-4D97-AF65-F5344CB8AC3E}">
        <p14:creationId xmlns:p14="http://schemas.microsoft.com/office/powerpoint/2010/main" val="13999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3C839F-C983-4917-962A-CDFB7F19DF32}"/>
              </a:ext>
            </a:extLst>
          </p:cNvPr>
          <p:cNvSpPr>
            <a:spLocks noGrp="1"/>
          </p:cNvSpPr>
          <p:nvPr>
            <p:ph type="body" sz="quarter" idx="10"/>
          </p:nvPr>
        </p:nvSpPr>
        <p:spPr/>
        <p:txBody>
          <a:bodyPr/>
          <a:lstStyle/>
          <a:p>
            <a:pPr marL="285750" indent="-285750">
              <a:buFont typeface="Wingdings" pitchFamily="2" charset="2"/>
              <a:buChar char="ü"/>
            </a:pPr>
            <a:r>
              <a:rPr lang="en-US" dirty="0"/>
              <a:t>Socio-Cultural references</a:t>
            </a:r>
          </a:p>
          <a:p>
            <a:pPr marL="285750" indent="-285750">
              <a:buFont typeface="Wingdings" pitchFamily="2" charset="2"/>
              <a:buChar char="ü"/>
            </a:pPr>
            <a:r>
              <a:rPr lang="en-US" dirty="0"/>
              <a:t>Understand symbol</a:t>
            </a:r>
          </a:p>
          <a:p>
            <a:pPr marL="285750" indent="-285750">
              <a:buFont typeface="Wingdings" pitchFamily="2" charset="2"/>
              <a:buChar char="ü"/>
            </a:pPr>
            <a:r>
              <a:rPr lang="en-US" dirty="0"/>
              <a:t>Have same interpretation</a:t>
            </a:r>
          </a:p>
          <a:p>
            <a:endParaRPr lang="en-CA" dirty="0"/>
          </a:p>
        </p:txBody>
      </p:sp>
      <p:sp>
        <p:nvSpPr>
          <p:cNvPr id="2" name="Title 1">
            <a:extLst>
              <a:ext uri="{FF2B5EF4-FFF2-40B4-BE49-F238E27FC236}">
                <a16:creationId xmlns:a16="http://schemas.microsoft.com/office/drawing/2014/main" id="{8F29D6B6-0DC7-9E49-943B-4F04E195E8E6}"/>
              </a:ext>
            </a:extLst>
          </p:cNvPr>
          <p:cNvSpPr>
            <a:spLocks noGrp="1"/>
          </p:cNvSpPr>
          <p:nvPr>
            <p:ph type="title"/>
          </p:nvPr>
        </p:nvSpPr>
        <p:spPr/>
        <p:txBody>
          <a:bodyPr/>
          <a:lstStyle/>
          <a:p>
            <a:r>
              <a:rPr lang="en-US" dirty="0"/>
              <a:t>Failures of Communication</a:t>
            </a:r>
          </a:p>
        </p:txBody>
      </p:sp>
      <p:pic>
        <p:nvPicPr>
          <p:cNvPr id="5" name="Content Placeholder 4">
            <a:extLst>
              <a:ext uri="{FF2B5EF4-FFF2-40B4-BE49-F238E27FC236}">
                <a16:creationId xmlns:a16="http://schemas.microsoft.com/office/drawing/2014/main" id="{42529AC0-72E0-AA4C-9D2C-AA6C9FBF2917}"/>
              </a:ext>
            </a:extLst>
          </p:cNvPr>
          <p:cNvPicPr>
            <a:picLocks noGrp="1" noChangeAspect="1"/>
          </p:cNvPicPr>
          <p:nvPr>
            <p:ph idx="4294967295"/>
          </p:nvPr>
        </p:nvPicPr>
        <p:blipFill>
          <a:blip r:embed="rId2"/>
          <a:stretch>
            <a:fillRect/>
          </a:stretch>
        </p:blipFill>
        <p:spPr>
          <a:xfrm>
            <a:off x="0" y="1836738"/>
            <a:ext cx="3787775" cy="4464050"/>
          </a:xfrm>
        </p:spPr>
      </p:pic>
      <p:pic>
        <p:nvPicPr>
          <p:cNvPr id="6" name="Content Placeholder 4">
            <a:extLst>
              <a:ext uri="{FF2B5EF4-FFF2-40B4-BE49-F238E27FC236}">
                <a16:creationId xmlns:a16="http://schemas.microsoft.com/office/drawing/2014/main" id="{42529AC0-72E0-AA4C-9D2C-AA6C9FBF2917}"/>
              </a:ext>
            </a:extLst>
          </p:cNvPr>
          <p:cNvPicPr>
            <a:picLocks noGrp="1" noChangeAspect="1"/>
          </p:cNvPicPr>
          <p:nvPr/>
        </p:nvPicPr>
        <p:blipFill>
          <a:blip r:embed="rId2"/>
          <a:stretch>
            <a:fillRect/>
          </a:stretch>
        </p:blipFill>
        <p:spPr>
          <a:xfrm>
            <a:off x="7299365" y="1594940"/>
            <a:ext cx="3787881" cy="4465044"/>
          </a:xfrm>
          <a:prstGeom prst="rect">
            <a:avLst/>
          </a:prstGeom>
          <a:solidFill>
            <a:schemeClr val="bg1"/>
          </a:solidFill>
        </p:spPr>
      </p:pic>
    </p:spTree>
    <p:extLst>
      <p:ext uri="{BB962C8B-B14F-4D97-AF65-F5344CB8AC3E}">
        <p14:creationId xmlns:p14="http://schemas.microsoft.com/office/powerpoint/2010/main" val="208448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8E43E-0896-DD48-897D-E1DD4FF4B3EA}"/>
              </a:ext>
            </a:extLst>
          </p:cNvPr>
          <p:cNvSpPr>
            <a:spLocks noGrp="1"/>
          </p:cNvSpPr>
          <p:nvPr>
            <p:ph type="body" sz="quarter" idx="10"/>
          </p:nvPr>
        </p:nvSpPr>
        <p:spPr/>
        <p:txBody>
          <a:bodyPr/>
          <a:lstStyle/>
          <a:p>
            <a:r>
              <a:rPr lang="en-US" dirty="0"/>
              <a:t>Compare sound(s) across examples from media</a:t>
            </a:r>
          </a:p>
        </p:txBody>
      </p:sp>
      <p:sp>
        <p:nvSpPr>
          <p:cNvPr id="2" name="Title 1">
            <a:extLst>
              <a:ext uri="{FF2B5EF4-FFF2-40B4-BE49-F238E27FC236}">
                <a16:creationId xmlns:a16="http://schemas.microsoft.com/office/drawing/2014/main" id="{7CBA6FDA-A7B7-DD4B-BCDE-870E405FFD88}"/>
              </a:ext>
            </a:extLst>
          </p:cNvPr>
          <p:cNvSpPr>
            <a:spLocks noGrp="1"/>
          </p:cNvSpPr>
          <p:nvPr>
            <p:ph type="title"/>
          </p:nvPr>
        </p:nvSpPr>
        <p:spPr/>
        <p:txBody>
          <a:bodyPr/>
          <a:lstStyle/>
          <a:p>
            <a:r>
              <a:rPr lang="en-US" dirty="0"/>
              <a:t>Semiotic Analysis: inter-</a:t>
            </a:r>
            <a:r>
              <a:rPr lang="en-US" i="1" dirty="0"/>
              <a:t>ob</a:t>
            </a:r>
            <a:r>
              <a:rPr lang="en-US" dirty="0"/>
              <a:t>jective comparison</a:t>
            </a:r>
          </a:p>
        </p:txBody>
      </p:sp>
      <p:pic>
        <p:nvPicPr>
          <p:cNvPr id="4" name="Picture 3">
            <a:extLst>
              <a:ext uri="{FF2B5EF4-FFF2-40B4-BE49-F238E27FC236}">
                <a16:creationId xmlns:a16="http://schemas.microsoft.com/office/drawing/2014/main" id="{6EB7FF91-DFB4-164F-B306-BC091EDB8FCA}"/>
              </a:ext>
            </a:extLst>
          </p:cNvPr>
          <p:cNvPicPr>
            <a:picLocks noChangeAspect="1"/>
          </p:cNvPicPr>
          <p:nvPr/>
        </p:nvPicPr>
        <p:blipFill>
          <a:blip r:embed="rId2"/>
          <a:stretch>
            <a:fillRect/>
          </a:stretch>
        </p:blipFill>
        <p:spPr>
          <a:xfrm>
            <a:off x="2882900" y="4512609"/>
            <a:ext cx="6426200" cy="952500"/>
          </a:xfrm>
          <a:prstGeom prst="rect">
            <a:avLst/>
          </a:prstGeom>
        </p:spPr>
      </p:pic>
    </p:spTree>
    <p:extLst>
      <p:ext uri="{BB962C8B-B14F-4D97-AF65-F5344CB8AC3E}">
        <p14:creationId xmlns:p14="http://schemas.microsoft.com/office/powerpoint/2010/main" val="144180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C8E43E-0896-DD48-897D-E1DD4FF4B3EA}"/>
              </a:ext>
            </a:extLst>
          </p:cNvPr>
          <p:cNvSpPr>
            <a:spLocks noGrp="1"/>
          </p:cNvSpPr>
          <p:nvPr>
            <p:ph type="body" sz="quarter" idx="10"/>
          </p:nvPr>
        </p:nvSpPr>
        <p:spPr/>
        <p:txBody>
          <a:bodyPr/>
          <a:lstStyle/>
          <a:p>
            <a:r>
              <a:rPr lang="en-US" dirty="0"/>
              <a:t>Compare responses across users</a:t>
            </a:r>
          </a:p>
        </p:txBody>
      </p:sp>
      <p:sp>
        <p:nvSpPr>
          <p:cNvPr id="2" name="Title 1">
            <a:extLst>
              <a:ext uri="{FF2B5EF4-FFF2-40B4-BE49-F238E27FC236}">
                <a16:creationId xmlns:a16="http://schemas.microsoft.com/office/drawing/2014/main" id="{7CBA6FDA-A7B7-DD4B-BCDE-870E405FFD88}"/>
              </a:ext>
            </a:extLst>
          </p:cNvPr>
          <p:cNvSpPr>
            <a:spLocks noGrp="1"/>
          </p:cNvSpPr>
          <p:nvPr>
            <p:ph type="title"/>
          </p:nvPr>
        </p:nvSpPr>
        <p:spPr>
          <a:xfrm>
            <a:off x="838199" y="365125"/>
            <a:ext cx="10833847" cy="1325563"/>
          </a:xfrm>
        </p:spPr>
        <p:txBody>
          <a:bodyPr/>
          <a:lstStyle/>
          <a:p>
            <a:r>
              <a:rPr lang="en-US" dirty="0"/>
              <a:t>Semiotic Analysis: inter-</a:t>
            </a:r>
            <a:r>
              <a:rPr lang="en-US" i="1" dirty="0"/>
              <a:t>sub</a:t>
            </a:r>
            <a:r>
              <a:rPr lang="en-US" dirty="0"/>
              <a:t>jective comparison</a:t>
            </a:r>
          </a:p>
        </p:txBody>
      </p:sp>
      <p:pic>
        <p:nvPicPr>
          <p:cNvPr id="6" name="Picture 5" descr="A screenshot of a cell phone&#10;&#10;Description automatically generated">
            <a:extLst>
              <a:ext uri="{FF2B5EF4-FFF2-40B4-BE49-F238E27FC236}">
                <a16:creationId xmlns:a16="http://schemas.microsoft.com/office/drawing/2014/main" id="{09EF6961-7148-0A4D-BE95-4D5F50C3B23B}"/>
              </a:ext>
            </a:extLst>
          </p:cNvPr>
          <p:cNvPicPr>
            <a:picLocks noChangeAspect="1"/>
          </p:cNvPicPr>
          <p:nvPr/>
        </p:nvPicPr>
        <p:blipFill>
          <a:blip r:embed="rId2"/>
          <a:stretch>
            <a:fillRect/>
          </a:stretch>
        </p:blipFill>
        <p:spPr>
          <a:xfrm>
            <a:off x="3607027" y="3083859"/>
            <a:ext cx="4977945" cy="3258943"/>
          </a:xfrm>
          <a:prstGeom prst="rect">
            <a:avLst/>
          </a:prstGeom>
        </p:spPr>
      </p:pic>
    </p:spTree>
    <p:extLst>
      <p:ext uri="{BB962C8B-B14F-4D97-AF65-F5344CB8AC3E}">
        <p14:creationId xmlns:p14="http://schemas.microsoft.com/office/powerpoint/2010/main" val="1884152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6DC9-05A3-5344-9370-0A4FFCF6B129}"/>
              </a:ext>
            </a:extLst>
          </p:cNvPr>
          <p:cNvSpPr>
            <a:spLocks noGrp="1"/>
          </p:cNvSpPr>
          <p:nvPr>
            <p:ph type="title"/>
          </p:nvPr>
        </p:nvSpPr>
        <p:spPr/>
        <p:txBody>
          <a:bodyPr/>
          <a:lstStyle/>
          <a:p>
            <a:r>
              <a:rPr lang="en-US" dirty="0"/>
              <a:t>Phenomenology</a:t>
            </a:r>
          </a:p>
        </p:txBody>
      </p:sp>
      <p:pic>
        <p:nvPicPr>
          <p:cNvPr id="5" name="Picture 4">
            <a:extLst>
              <a:ext uri="{FF2B5EF4-FFF2-40B4-BE49-F238E27FC236}">
                <a16:creationId xmlns:a16="http://schemas.microsoft.com/office/drawing/2014/main" id="{BBA69979-9621-6B47-B3D1-19A8050B48BC}"/>
              </a:ext>
            </a:extLst>
          </p:cNvPr>
          <p:cNvPicPr>
            <a:picLocks noChangeAspect="1"/>
          </p:cNvPicPr>
          <p:nvPr/>
        </p:nvPicPr>
        <p:blipFill>
          <a:blip r:embed="rId2"/>
          <a:stretch>
            <a:fillRect/>
          </a:stretch>
        </p:blipFill>
        <p:spPr>
          <a:xfrm>
            <a:off x="2751951" y="3135039"/>
            <a:ext cx="863600" cy="469900"/>
          </a:xfrm>
          <a:prstGeom prst="rect">
            <a:avLst/>
          </a:prstGeom>
        </p:spPr>
      </p:pic>
      <p:pic>
        <p:nvPicPr>
          <p:cNvPr id="6" name="Picture 5">
            <a:extLst>
              <a:ext uri="{FF2B5EF4-FFF2-40B4-BE49-F238E27FC236}">
                <a16:creationId xmlns:a16="http://schemas.microsoft.com/office/drawing/2014/main" id="{996FAB47-2594-6448-BDB4-250423AA31BB}"/>
              </a:ext>
            </a:extLst>
          </p:cNvPr>
          <p:cNvPicPr>
            <a:picLocks noChangeAspect="1"/>
          </p:cNvPicPr>
          <p:nvPr/>
        </p:nvPicPr>
        <p:blipFill>
          <a:blip r:embed="rId3"/>
          <a:stretch>
            <a:fillRect/>
          </a:stretch>
        </p:blipFill>
        <p:spPr>
          <a:xfrm>
            <a:off x="1805628" y="3008039"/>
            <a:ext cx="723900" cy="736600"/>
          </a:xfrm>
          <a:prstGeom prst="rect">
            <a:avLst/>
          </a:prstGeom>
        </p:spPr>
      </p:pic>
      <p:pic>
        <p:nvPicPr>
          <p:cNvPr id="7" name="Picture 6">
            <a:extLst>
              <a:ext uri="{FF2B5EF4-FFF2-40B4-BE49-F238E27FC236}">
                <a16:creationId xmlns:a16="http://schemas.microsoft.com/office/drawing/2014/main" id="{B4A44864-5984-8C43-AB7A-4CF9563C70CE}"/>
              </a:ext>
            </a:extLst>
          </p:cNvPr>
          <p:cNvPicPr>
            <a:picLocks noChangeAspect="1"/>
          </p:cNvPicPr>
          <p:nvPr/>
        </p:nvPicPr>
        <p:blipFill>
          <a:blip r:embed="rId4"/>
          <a:stretch>
            <a:fillRect/>
          </a:stretch>
        </p:blipFill>
        <p:spPr>
          <a:xfrm>
            <a:off x="2940704" y="4366692"/>
            <a:ext cx="1181100" cy="609600"/>
          </a:xfrm>
          <a:prstGeom prst="rect">
            <a:avLst/>
          </a:prstGeom>
        </p:spPr>
      </p:pic>
      <p:pic>
        <p:nvPicPr>
          <p:cNvPr id="11" name="Picture 10">
            <a:extLst>
              <a:ext uri="{FF2B5EF4-FFF2-40B4-BE49-F238E27FC236}">
                <a16:creationId xmlns:a16="http://schemas.microsoft.com/office/drawing/2014/main" id="{3805C59D-EB27-AB49-946E-E8C6C458728A}"/>
              </a:ext>
            </a:extLst>
          </p:cNvPr>
          <p:cNvPicPr>
            <a:picLocks noChangeAspect="1"/>
          </p:cNvPicPr>
          <p:nvPr/>
        </p:nvPicPr>
        <p:blipFill>
          <a:blip r:embed="rId5"/>
          <a:stretch>
            <a:fillRect/>
          </a:stretch>
        </p:blipFill>
        <p:spPr>
          <a:xfrm>
            <a:off x="3974933" y="2958840"/>
            <a:ext cx="520700" cy="749300"/>
          </a:xfrm>
          <a:prstGeom prst="rect">
            <a:avLst/>
          </a:prstGeom>
        </p:spPr>
      </p:pic>
      <p:pic>
        <p:nvPicPr>
          <p:cNvPr id="12" name="Picture 11">
            <a:extLst>
              <a:ext uri="{FF2B5EF4-FFF2-40B4-BE49-F238E27FC236}">
                <a16:creationId xmlns:a16="http://schemas.microsoft.com/office/drawing/2014/main" id="{53908988-194D-6A43-A80C-7844F02DB0ED}"/>
              </a:ext>
            </a:extLst>
          </p:cNvPr>
          <p:cNvPicPr>
            <a:picLocks noChangeAspect="1"/>
          </p:cNvPicPr>
          <p:nvPr/>
        </p:nvPicPr>
        <p:blipFill>
          <a:blip r:embed="rId6"/>
          <a:stretch>
            <a:fillRect/>
          </a:stretch>
        </p:blipFill>
        <p:spPr>
          <a:xfrm>
            <a:off x="1913578" y="4103761"/>
            <a:ext cx="508000" cy="749300"/>
          </a:xfrm>
          <a:prstGeom prst="rect">
            <a:avLst/>
          </a:prstGeom>
        </p:spPr>
      </p:pic>
      <p:pic>
        <p:nvPicPr>
          <p:cNvPr id="13" name="Picture 12">
            <a:extLst>
              <a:ext uri="{FF2B5EF4-FFF2-40B4-BE49-F238E27FC236}">
                <a16:creationId xmlns:a16="http://schemas.microsoft.com/office/drawing/2014/main" id="{AF8C07BF-F45D-3F4B-B1C5-0916764E2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6749" y="2524520"/>
            <a:ext cx="3249093" cy="3158482"/>
          </a:xfrm>
          <a:prstGeom prst="rect">
            <a:avLst/>
          </a:prstGeom>
        </p:spPr>
      </p:pic>
      <p:sp>
        <p:nvSpPr>
          <p:cNvPr id="14" name="TextBox 13">
            <a:extLst>
              <a:ext uri="{FF2B5EF4-FFF2-40B4-BE49-F238E27FC236}">
                <a16:creationId xmlns:a16="http://schemas.microsoft.com/office/drawing/2014/main" id="{7531DE6F-C41F-0E41-B8EA-F78A17150E8F}"/>
              </a:ext>
            </a:extLst>
          </p:cNvPr>
          <p:cNvSpPr txBox="1"/>
          <p:nvPr/>
        </p:nvSpPr>
        <p:spPr>
          <a:xfrm>
            <a:off x="7680191" y="5683002"/>
            <a:ext cx="2311402" cy="369332"/>
          </a:xfrm>
          <a:prstGeom prst="rect">
            <a:avLst/>
          </a:prstGeom>
          <a:noFill/>
        </p:spPr>
        <p:txBody>
          <a:bodyPr wrap="none" rtlCol="0">
            <a:spAutoFit/>
          </a:bodyPr>
          <a:lstStyle/>
          <a:p>
            <a:r>
              <a:rPr lang="en-US" dirty="0"/>
              <a:t>“Family Guy” air guitar</a:t>
            </a:r>
          </a:p>
        </p:txBody>
      </p:sp>
    </p:spTree>
    <p:extLst>
      <p:ext uri="{BB962C8B-B14F-4D97-AF65-F5344CB8AC3E}">
        <p14:creationId xmlns:p14="http://schemas.microsoft.com/office/powerpoint/2010/main" val="410434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6586"/>
          <p:cNvSpPr/>
          <p:nvPr/>
        </p:nvSpPr>
        <p:spPr>
          <a:xfrm>
            <a:off x="4872182" y="3565848"/>
            <a:ext cx="1798008" cy="2898326"/>
          </a:xfrm>
          <a:custGeom>
            <a:avLst/>
            <a:gdLst/>
            <a:ahLst/>
            <a:cxnLst>
              <a:cxn ang="3cd4">
                <a:pos x="hc" y="t"/>
              </a:cxn>
              <a:cxn ang="cd2">
                <a:pos x="l" y="vc"/>
              </a:cxn>
              <a:cxn ang="cd4">
                <a:pos x="hc" y="b"/>
              </a:cxn>
              <a:cxn ang="0">
                <a:pos x="r" y="vc"/>
              </a:cxn>
            </a:cxnLst>
            <a:rect l="l" t="t" r="r" b="b"/>
            <a:pathLst>
              <a:path w="1095" h="1924">
                <a:moveTo>
                  <a:pt x="940" y="1304"/>
                </a:moveTo>
                <a:cubicBezTo>
                  <a:pt x="902" y="1304"/>
                  <a:pt x="864" y="1301"/>
                  <a:pt x="827" y="1296"/>
                </a:cubicBezTo>
                <a:cubicBezTo>
                  <a:pt x="424" y="1241"/>
                  <a:pt x="113" y="895"/>
                  <a:pt x="113" y="477"/>
                </a:cubicBezTo>
                <a:cubicBezTo>
                  <a:pt x="113" y="377"/>
                  <a:pt x="131" y="280"/>
                  <a:pt x="164" y="192"/>
                </a:cubicBezTo>
                <a:lnTo>
                  <a:pt x="248" y="301"/>
                </a:lnTo>
                <a:cubicBezTo>
                  <a:pt x="235" y="213"/>
                  <a:pt x="246" y="91"/>
                  <a:pt x="266" y="0"/>
                </a:cubicBezTo>
                <a:cubicBezTo>
                  <a:pt x="191" y="56"/>
                  <a:pt x="86" y="118"/>
                  <a:pt x="0" y="143"/>
                </a:cubicBezTo>
                <a:lnTo>
                  <a:pt x="133" y="173"/>
                </a:lnTo>
                <a:cubicBezTo>
                  <a:pt x="63" y="294"/>
                  <a:pt x="23" y="435"/>
                  <a:pt x="23" y="586"/>
                </a:cubicBezTo>
                <a:cubicBezTo>
                  <a:pt x="23" y="839"/>
                  <a:pt x="138" y="1067"/>
                  <a:pt x="318" y="1218"/>
                </a:cubicBezTo>
                <a:cubicBezTo>
                  <a:pt x="317" y="1218"/>
                  <a:pt x="316" y="1218"/>
                  <a:pt x="314" y="1217"/>
                </a:cubicBezTo>
                <a:lnTo>
                  <a:pt x="314" y="1924"/>
                </a:lnTo>
                <a:lnTo>
                  <a:pt x="1095" y="1924"/>
                </a:lnTo>
                <a:lnTo>
                  <a:pt x="1095" y="1375"/>
                </a:lnTo>
                <a:lnTo>
                  <a:pt x="1095" y="1290"/>
                </a:lnTo>
                <a:cubicBezTo>
                  <a:pt x="1045" y="1299"/>
                  <a:pt x="993" y="1304"/>
                  <a:pt x="940" y="1304"/>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latin typeface="Helvetica Neue" charset="0"/>
              <a:ea typeface="Helvetica Neue" charset="0"/>
              <a:cs typeface="Helvetica Neue" charset="0"/>
            </a:endParaRPr>
          </a:p>
        </p:txBody>
      </p:sp>
      <p:sp>
        <p:nvSpPr>
          <p:cNvPr id="6" name="Freeform: Shape 6587"/>
          <p:cNvSpPr/>
          <p:nvPr/>
        </p:nvSpPr>
        <p:spPr>
          <a:xfrm>
            <a:off x="5464012" y="1589727"/>
            <a:ext cx="1798008" cy="2898326"/>
          </a:xfrm>
          <a:custGeom>
            <a:avLst/>
            <a:gdLst/>
            <a:ahLst/>
            <a:cxnLst>
              <a:cxn ang="3cd4">
                <a:pos x="hc" y="t"/>
              </a:cxn>
              <a:cxn ang="cd2">
                <a:pos x="l" y="vc"/>
              </a:cxn>
              <a:cxn ang="cd4">
                <a:pos x="hc" y="b"/>
              </a:cxn>
              <a:cxn ang="0">
                <a:pos x="r" y="vc"/>
              </a:cxn>
            </a:cxnLst>
            <a:rect l="l" t="t" r="r" b="b"/>
            <a:pathLst>
              <a:path w="1095" h="1924">
                <a:moveTo>
                  <a:pt x="156" y="620"/>
                </a:moveTo>
                <a:cubicBezTo>
                  <a:pt x="194" y="620"/>
                  <a:pt x="231" y="622"/>
                  <a:pt x="268" y="627"/>
                </a:cubicBezTo>
                <a:cubicBezTo>
                  <a:pt x="672" y="682"/>
                  <a:pt x="982" y="1028"/>
                  <a:pt x="982" y="1446"/>
                </a:cubicBezTo>
                <a:cubicBezTo>
                  <a:pt x="982" y="1547"/>
                  <a:pt x="964" y="1643"/>
                  <a:pt x="932" y="1732"/>
                </a:cubicBezTo>
                <a:lnTo>
                  <a:pt x="848" y="1622"/>
                </a:lnTo>
                <a:cubicBezTo>
                  <a:pt x="861" y="1711"/>
                  <a:pt x="849" y="1832"/>
                  <a:pt x="830" y="1924"/>
                </a:cubicBezTo>
                <a:cubicBezTo>
                  <a:pt x="904" y="1868"/>
                  <a:pt x="1010" y="1805"/>
                  <a:pt x="1095" y="1780"/>
                </a:cubicBezTo>
                <a:lnTo>
                  <a:pt x="962" y="1750"/>
                </a:lnTo>
                <a:cubicBezTo>
                  <a:pt x="1032" y="1629"/>
                  <a:pt x="1073" y="1488"/>
                  <a:pt x="1073" y="1338"/>
                </a:cubicBezTo>
                <a:cubicBezTo>
                  <a:pt x="1073" y="1084"/>
                  <a:pt x="958" y="857"/>
                  <a:pt x="778" y="705"/>
                </a:cubicBezTo>
                <a:cubicBezTo>
                  <a:pt x="779" y="705"/>
                  <a:pt x="780" y="706"/>
                  <a:pt x="781" y="707"/>
                </a:cubicBezTo>
                <a:lnTo>
                  <a:pt x="781" y="0"/>
                </a:lnTo>
                <a:lnTo>
                  <a:pt x="0" y="0"/>
                </a:lnTo>
                <a:lnTo>
                  <a:pt x="0" y="548"/>
                </a:lnTo>
                <a:lnTo>
                  <a:pt x="0" y="634"/>
                </a:lnTo>
                <a:cubicBezTo>
                  <a:pt x="51" y="624"/>
                  <a:pt x="103" y="620"/>
                  <a:pt x="156" y="620"/>
                </a:cubicBezTo>
                <a:close/>
              </a:path>
            </a:pathLst>
          </a:custGeom>
          <a:solidFill>
            <a:schemeClr val="accent1"/>
          </a:solidFill>
          <a:ln cap="flat">
            <a:noFill/>
            <a:prstDash val="solid"/>
          </a:ln>
        </p:spPr>
        <p:txBody>
          <a:bodyPr vert="horz" wrap="none" lIns="45000" tIns="22500" rIns="45000" bIns="22500" anchor="ctr" anchorCtr="1" compatLnSpc="0"/>
          <a:lstStyle/>
          <a:p>
            <a:pPr hangingPunct="0"/>
            <a:endParaRPr lang="en-US" sz="900">
              <a:latin typeface="Helvetica Neue" charset="0"/>
              <a:ea typeface="Helvetica Neue" charset="0"/>
              <a:cs typeface="Helvetica Neue" charset="0"/>
            </a:endParaRPr>
          </a:p>
        </p:txBody>
      </p:sp>
      <p:sp>
        <p:nvSpPr>
          <p:cNvPr id="7" name="Freeform: Shape 6588"/>
          <p:cNvSpPr/>
          <p:nvPr/>
        </p:nvSpPr>
        <p:spPr>
          <a:xfrm>
            <a:off x="3317205" y="2832232"/>
            <a:ext cx="3160480" cy="1648868"/>
          </a:xfrm>
          <a:custGeom>
            <a:avLst/>
            <a:gdLst/>
            <a:ahLst/>
            <a:cxnLst>
              <a:cxn ang="3cd4">
                <a:pos x="hc" y="t"/>
              </a:cxn>
              <a:cxn ang="cd2">
                <a:pos x="l" y="vc"/>
              </a:cxn>
              <a:cxn ang="cd4">
                <a:pos x="hc" y="b"/>
              </a:cxn>
              <a:cxn ang="0">
                <a:pos x="r" y="vc"/>
              </a:cxn>
            </a:cxnLst>
            <a:rect l="l" t="t" r="r" b="b"/>
            <a:pathLst>
              <a:path w="1924" h="1095">
                <a:moveTo>
                  <a:pt x="620" y="940"/>
                </a:moveTo>
                <a:cubicBezTo>
                  <a:pt x="620" y="902"/>
                  <a:pt x="623" y="864"/>
                  <a:pt x="627" y="827"/>
                </a:cubicBezTo>
                <a:cubicBezTo>
                  <a:pt x="683" y="424"/>
                  <a:pt x="1028" y="113"/>
                  <a:pt x="1447" y="113"/>
                </a:cubicBezTo>
                <a:cubicBezTo>
                  <a:pt x="1547" y="113"/>
                  <a:pt x="1643" y="131"/>
                  <a:pt x="1732" y="164"/>
                </a:cubicBezTo>
                <a:lnTo>
                  <a:pt x="1623" y="248"/>
                </a:lnTo>
                <a:cubicBezTo>
                  <a:pt x="1711" y="235"/>
                  <a:pt x="1833" y="247"/>
                  <a:pt x="1924" y="266"/>
                </a:cubicBezTo>
                <a:cubicBezTo>
                  <a:pt x="1867" y="192"/>
                  <a:pt x="1806" y="86"/>
                  <a:pt x="1780" y="0"/>
                </a:cubicBezTo>
                <a:lnTo>
                  <a:pt x="1751" y="133"/>
                </a:lnTo>
                <a:cubicBezTo>
                  <a:pt x="1630" y="63"/>
                  <a:pt x="1489" y="23"/>
                  <a:pt x="1338" y="23"/>
                </a:cubicBezTo>
                <a:cubicBezTo>
                  <a:pt x="1084" y="23"/>
                  <a:pt x="857" y="138"/>
                  <a:pt x="706" y="318"/>
                </a:cubicBezTo>
                <a:cubicBezTo>
                  <a:pt x="706" y="317"/>
                  <a:pt x="706" y="316"/>
                  <a:pt x="707" y="314"/>
                </a:cubicBezTo>
                <a:lnTo>
                  <a:pt x="0" y="314"/>
                </a:lnTo>
                <a:lnTo>
                  <a:pt x="0" y="1095"/>
                </a:lnTo>
                <a:lnTo>
                  <a:pt x="549" y="1095"/>
                </a:lnTo>
                <a:lnTo>
                  <a:pt x="634" y="1095"/>
                </a:lnTo>
                <a:cubicBezTo>
                  <a:pt x="625" y="1045"/>
                  <a:pt x="620" y="993"/>
                  <a:pt x="620" y="940"/>
                </a:cubicBezTo>
                <a:close/>
              </a:path>
            </a:pathLst>
          </a:custGeom>
          <a:solidFill>
            <a:schemeClr val="accent4"/>
          </a:solidFill>
          <a:ln cap="flat">
            <a:noFill/>
            <a:prstDash val="solid"/>
          </a:ln>
        </p:spPr>
        <p:txBody>
          <a:bodyPr vert="horz" wrap="none" lIns="45000" tIns="22500" rIns="45000" bIns="22500" anchor="ctr" anchorCtr="1" compatLnSpc="0"/>
          <a:lstStyle/>
          <a:p>
            <a:pPr hangingPunct="0"/>
            <a:endParaRPr lang="en-US" sz="900">
              <a:latin typeface="Helvetica Neue" charset="0"/>
              <a:ea typeface="Helvetica Neue" charset="0"/>
              <a:cs typeface="Helvetica Neue" charset="0"/>
            </a:endParaRPr>
          </a:p>
        </p:txBody>
      </p:sp>
      <p:sp>
        <p:nvSpPr>
          <p:cNvPr id="8" name="Freeform: Shape 6589"/>
          <p:cNvSpPr/>
          <p:nvPr/>
        </p:nvSpPr>
        <p:spPr>
          <a:xfrm>
            <a:off x="5458358" y="3378448"/>
            <a:ext cx="3160480" cy="1648868"/>
          </a:xfrm>
          <a:custGeom>
            <a:avLst/>
            <a:gdLst/>
            <a:ahLst/>
            <a:cxnLst>
              <a:cxn ang="3cd4">
                <a:pos x="hc" y="t"/>
              </a:cxn>
              <a:cxn ang="cd2">
                <a:pos x="l" y="vc"/>
              </a:cxn>
              <a:cxn ang="cd4">
                <a:pos x="hc" y="b"/>
              </a:cxn>
              <a:cxn ang="0">
                <a:pos x="r" y="vc"/>
              </a:cxn>
            </a:cxnLst>
            <a:rect l="l" t="t" r="r" b="b"/>
            <a:pathLst>
              <a:path w="1924" h="1095">
                <a:moveTo>
                  <a:pt x="1304" y="156"/>
                </a:moveTo>
                <a:cubicBezTo>
                  <a:pt x="1304" y="194"/>
                  <a:pt x="1302" y="232"/>
                  <a:pt x="1297" y="269"/>
                </a:cubicBezTo>
                <a:cubicBezTo>
                  <a:pt x="1242" y="672"/>
                  <a:pt x="896" y="983"/>
                  <a:pt x="477" y="983"/>
                </a:cubicBezTo>
                <a:cubicBezTo>
                  <a:pt x="377" y="983"/>
                  <a:pt x="281" y="965"/>
                  <a:pt x="192" y="932"/>
                </a:cubicBezTo>
                <a:lnTo>
                  <a:pt x="302" y="847"/>
                </a:lnTo>
                <a:cubicBezTo>
                  <a:pt x="213" y="861"/>
                  <a:pt x="91" y="849"/>
                  <a:pt x="0" y="829"/>
                </a:cubicBezTo>
                <a:cubicBezTo>
                  <a:pt x="56" y="904"/>
                  <a:pt x="118" y="1009"/>
                  <a:pt x="143" y="1095"/>
                </a:cubicBezTo>
                <a:lnTo>
                  <a:pt x="173" y="962"/>
                </a:lnTo>
                <a:cubicBezTo>
                  <a:pt x="295" y="1032"/>
                  <a:pt x="436" y="1072"/>
                  <a:pt x="586" y="1072"/>
                </a:cubicBezTo>
                <a:cubicBezTo>
                  <a:pt x="840" y="1072"/>
                  <a:pt x="1067" y="958"/>
                  <a:pt x="1219" y="778"/>
                </a:cubicBezTo>
                <a:cubicBezTo>
                  <a:pt x="1218" y="778"/>
                  <a:pt x="1217" y="780"/>
                  <a:pt x="1217" y="781"/>
                </a:cubicBezTo>
                <a:lnTo>
                  <a:pt x="1924" y="781"/>
                </a:lnTo>
                <a:lnTo>
                  <a:pt x="1924" y="0"/>
                </a:lnTo>
                <a:lnTo>
                  <a:pt x="1375" y="0"/>
                </a:lnTo>
                <a:lnTo>
                  <a:pt x="1290" y="0"/>
                </a:lnTo>
                <a:cubicBezTo>
                  <a:pt x="1299" y="51"/>
                  <a:pt x="1304" y="103"/>
                  <a:pt x="1304" y="156"/>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latin typeface="Helvetica Neue" charset="0"/>
              <a:ea typeface="Helvetica Neue" charset="0"/>
              <a:cs typeface="Helvetica Neue" charset="0"/>
            </a:endParaRPr>
          </a:p>
        </p:txBody>
      </p:sp>
      <p:sp>
        <p:nvSpPr>
          <p:cNvPr id="250" name="TextBox 249"/>
          <p:cNvSpPr txBox="1"/>
          <p:nvPr/>
        </p:nvSpPr>
        <p:spPr>
          <a:xfrm>
            <a:off x="7070266" y="1589727"/>
            <a:ext cx="3958978" cy="446276"/>
          </a:xfrm>
          <a:prstGeom prst="rect">
            <a:avLst/>
          </a:prstGeom>
          <a:noFill/>
        </p:spPr>
        <p:txBody>
          <a:bodyPr wrap="square" rtlCol="0">
            <a:spAutoFit/>
          </a:bodyPr>
          <a:lstStyle/>
          <a:p>
            <a:r>
              <a:rPr lang="en-US" sz="2300" dirty="0">
                <a:latin typeface="Helvetica Neue" charset="0"/>
                <a:ea typeface="Helvetica Neue" charset="0"/>
                <a:cs typeface="Helvetica Neue" charset="0"/>
              </a:rPr>
              <a:t>"Corporeal Signification”</a:t>
            </a:r>
          </a:p>
        </p:txBody>
      </p:sp>
      <p:sp>
        <p:nvSpPr>
          <p:cNvPr id="251" name="TextBox 250"/>
          <p:cNvSpPr txBox="1"/>
          <p:nvPr/>
        </p:nvSpPr>
        <p:spPr>
          <a:xfrm>
            <a:off x="7110732" y="1996314"/>
            <a:ext cx="3539149" cy="646331"/>
          </a:xfrm>
          <a:prstGeom prst="rect">
            <a:avLst/>
          </a:prstGeom>
          <a:noFill/>
        </p:spPr>
        <p:txBody>
          <a:bodyPr wrap="square" rtlCol="0">
            <a:spAutoFit/>
          </a:bodyPr>
          <a:lstStyle/>
          <a:p>
            <a:r>
              <a:rPr lang="en-US" dirty="0">
                <a:latin typeface="Helvetica Neue" charset="0"/>
                <a:ea typeface="Helvetica Neue" charset="0"/>
                <a:cs typeface="Helvetica Neue" charset="0"/>
              </a:rPr>
              <a:t>Mark Leman, “Embodied Music Cognition” (2007)</a:t>
            </a:r>
          </a:p>
        </p:txBody>
      </p:sp>
      <p:sp>
        <p:nvSpPr>
          <p:cNvPr id="252" name="TextBox 251"/>
          <p:cNvSpPr txBox="1"/>
          <p:nvPr/>
        </p:nvSpPr>
        <p:spPr>
          <a:xfrm>
            <a:off x="7940607" y="4641602"/>
            <a:ext cx="3304336" cy="446276"/>
          </a:xfrm>
          <a:prstGeom prst="rect">
            <a:avLst/>
          </a:prstGeom>
          <a:noFill/>
        </p:spPr>
        <p:txBody>
          <a:bodyPr wrap="square" rtlCol="0">
            <a:spAutoFit/>
          </a:bodyPr>
          <a:lstStyle/>
          <a:p>
            <a:r>
              <a:rPr lang="en-US" sz="2300" dirty="0">
                <a:latin typeface="Helvetica Neue" charset="0"/>
                <a:ea typeface="Helvetica Neue" charset="0"/>
                <a:cs typeface="Helvetica Neue" charset="0"/>
              </a:rPr>
              <a:t>“Kinesthetic Sympathy”</a:t>
            </a:r>
          </a:p>
        </p:txBody>
      </p:sp>
      <p:sp>
        <p:nvSpPr>
          <p:cNvPr id="253" name="TextBox 252"/>
          <p:cNvSpPr txBox="1"/>
          <p:nvPr/>
        </p:nvSpPr>
        <p:spPr>
          <a:xfrm>
            <a:off x="7940609" y="5079006"/>
            <a:ext cx="2280753" cy="369332"/>
          </a:xfrm>
          <a:prstGeom prst="rect">
            <a:avLst/>
          </a:prstGeom>
          <a:noFill/>
        </p:spPr>
        <p:txBody>
          <a:bodyPr wrap="square" rtlCol="0">
            <a:spAutoFit/>
          </a:bodyPr>
          <a:lstStyle/>
          <a:p>
            <a:r>
              <a:rPr lang="en-US" dirty="0">
                <a:latin typeface="Helvetica Neue" charset="0"/>
                <a:ea typeface="Helvetica Neue" charset="0"/>
                <a:cs typeface="Helvetica Neue" charset="0"/>
              </a:rPr>
              <a:t>John Cage (1961) </a:t>
            </a:r>
          </a:p>
        </p:txBody>
      </p:sp>
      <p:sp>
        <p:nvSpPr>
          <p:cNvPr id="254" name="TextBox 253"/>
          <p:cNvSpPr txBox="1"/>
          <p:nvPr/>
        </p:nvSpPr>
        <p:spPr>
          <a:xfrm>
            <a:off x="1854713" y="5244422"/>
            <a:ext cx="3448467" cy="446276"/>
          </a:xfrm>
          <a:prstGeom prst="rect">
            <a:avLst/>
          </a:prstGeom>
          <a:noFill/>
        </p:spPr>
        <p:txBody>
          <a:bodyPr wrap="square" rtlCol="0">
            <a:spAutoFit/>
          </a:bodyPr>
          <a:lstStyle/>
          <a:p>
            <a:pPr algn="r"/>
            <a:r>
              <a:rPr lang="en-US" sz="2300" dirty="0">
                <a:latin typeface="Helvetica Neue" charset="0"/>
                <a:ea typeface="Helvetica Neue" charset="0"/>
                <a:cs typeface="Helvetica Neue" charset="0"/>
              </a:rPr>
              <a:t>“Mimetic Hypothesis”</a:t>
            </a:r>
          </a:p>
        </p:txBody>
      </p:sp>
      <p:sp>
        <p:nvSpPr>
          <p:cNvPr id="255" name="TextBox 254"/>
          <p:cNvSpPr txBox="1"/>
          <p:nvPr/>
        </p:nvSpPr>
        <p:spPr>
          <a:xfrm>
            <a:off x="2960651" y="5681826"/>
            <a:ext cx="2280753" cy="923330"/>
          </a:xfrm>
          <a:prstGeom prst="rect">
            <a:avLst/>
          </a:prstGeom>
          <a:noFill/>
        </p:spPr>
        <p:txBody>
          <a:bodyPr wrap="square" rtlCol="0">
            <a:spAutoFit/>
          </a:bodyPr>
          <a:lstStyle/>
          <a:p>
            <a:pPr algn="r"/>
            <a:r>
              <a:rPr lang="en-US" dirty="0">
                <a:latin typeface="Helvetica Neue" charset="0"/>
                <a:ea typeface="Helvetica Neue" charset="0"/>
                <a:cs typeface="Helvetica Neue" charset="0"/>
              </a:rPr>
              <a:t>Arnie Cox, “Embodying Music” (2011)</a:t>
            </a:r>
          </a:p>
        </p:txBody>
      </p:sp>
      <p:sp>
        <p:nvSpPr>
          <p:cNvPr id="256" name="TextBox 255"/>
          <p:cNvSpPr txBox="1"/>
          <p:nvPr/>
        </p:nvSpPr>
        <p:spPr>
          <a:xfrm>
            <a:off x="417690" y="1776949"/>
            <a:ext cx="4287796" cy="446276"/>
          </a:xfrm>
          <a:prstGeom prst="rect">
            <a:avLst/>
          </a:prstGeom>
          <a:noFill/>
        </p:spPr>
        <p:txBody>
          <a:bodyPr wrap="square" rtlCol="0">
            <a:spAutoFit/>
          </a:bodyPr>
          <a:lstStyle/>
          <a:p>
            <a:pPr algn="r"/>
            <a:r>
              <a:rPr lang="en-US" sz="2300" dirty="0">
                <a:latin typeface="Helvetica Neue" charset="0"/>
                <a:ea typeface="Helvetica Neue" charset="0"/>
                <a:cs typeface="Helvetica Neue" charset="0"/>
              </a:rPr>
              <a:t>“Anthropomorphic Projection”</a:t>
            </a:r>
          </a:p>
        </p:txBody>
      </p:sp>
      <p:sp>
        <p:nvSpPr>
          <p:cNvPr id="257" name="TextBox 256"/>
          <p:cNvSpPr txBox="1"/>
          <p:nvPr/>
        </p:nvSpPr>
        <p:spPr>
          <a:xfrm>
            <a:off x="835378" y="2214353"/>
            <a:ext cx="3784107" cy="646331"/>
          </a:xfrm>
          <a:prstGeom prst="rect">
            <a:avLst/>
          </a:prstGeom>
          <a:noFill/>
        </p:spPr>
        <p:txBody>
          <a:bodyPr wrap="square" rtlCol="0">
            <a:spAutoFit/>
          </a:bodyPr>
          <a:lstStyle/>
          <a:p>
            <a:pPr algn="r"/>
            <a:r>
              <a:rPr lang="en-US" dirty="0">
                <a:latin typeface="Helvetica Neue" charset="0"/>
                <a:ea typeface="Helvetica Neue" charset="0"/>
                <a:cs typeface="Helvetica Neue" charset="0"/>
              </a:rPr>
              <a:t>Joel </a:t>
            </a:r>
            <a:r>
              <a:rPr lang="en-US" dirty="0" err="1">
                <a:latin typeface="Helvetica Neue" charset="0"/>
                <a:ea typeface="Helvetica Neue" charset="0"/>
                <a:cs typeface="Helvetica Neue" charset="0"/>
              </a:rPr>
              <a:t>Chadabe</a:t>
            </a:r>
            <a:r>
              <a:rPr lang="en-US" dirty="0">
                <a:latin typeface="Helvetica Neue" charset="0"/>
                <a:ea typeface="Helvetica Neue" charset="0"/>
                <a:cs typeface="Helvetica Neue" charset="0"/>
              </a:rPr>
              <a:t>, “Electronic Music and Life” (2004) </a:t>
            </a:r>
          </a:p>
        </p:txBody>
      </p:sp>
      <p:sp>
        <p:nvSpPr>
          <p:cNvPr id="16" name="Rectangle 15"/>
          <p:cNvSpPr/>
          <p:nvPr/>
        </p:nvSpPr>
        <p:spPr>
          <a:xfrm>
            <a:off x="9645337" y="6465763"/>
            <a:ext cx="2408544" cy="276999"/>
          </a:xfrm>
          <a:prstGeom prst="rect">
            <a:avLst/>
          </a:prstGeom>
        </p:spPr>
        <p:txBody>
          <a:bodyPr wrap="none">
            <a:spAutoFit/>
          </a:bodyPr>
          <a:lstStyle/>
          <a:p>
            <a:r>
              <a:rPr lang="en-US" sz="1200"/>
              <a:t>Icons: https</a:t>
            </a:r>
            <a:r>
              <a:rPr lang="en-US" sz="1200" dirty="0"/>
              <a:t>://</a:t>
            </a:r>
            <a:r>
              <a:rPr lang="en-US" sz="1200" dirty="0" err="1"/>
              <a:t>thenounproject.com</a:t>
            </a:r>
            <a:r>
              <a:rPr lang="en-US" sz="1200" dirty="0"/>
              <a:t>/</a:t>
            </a:r>
          </a:p>
        </p:txBody>
      </p:sp>
      <p:pic>
        <p:nvPicPr>
          <p:cNvPr id="17" name="Picture 16"/>
          <p:cNvPicPr>
            <a:picLocks noChangeAspect="1"/>
          </p:cNvPicPr>
          <p:nvPr/>
        </p:nvPicPr>
        <p:blipFill>
          <a:blip r:embed="rId3"/>
          <a:stretch>
            <a:fillRect/>
          </a:stretch>
        </p:blipFill>
        <p:spPr>
          <a:xfrm>
            <a:off x="5768846" y="3287625"/>
            <a:ext cx="803669" cy="1353977"/>
          </a:xfrm>
          <a:prstGeom prst="rect">
            <a:avLst/>
          </a:prstGeom>
        </p:spPr>
      </p:pic>
      <p:sp>
        <p:nvSpPr>
          <p:cNvPr id="2" name="Title 1">
            <a:extLst>
              <a:ext uri="{FF2B5EF4-FFF2-40B4-BE49-F238E27FC236}">
                <a16:creationId xmlns:a16="http://schemas.microsoft.com/office/drawing/2014/main" id="{DF59E8AF-8C6D-4EA6-9221-4EB86FEB9FB2}"/>
              </a:ext>
            </a:extLst>
          </p:cNvPr>
          <p:cNvSpPr>
            <a:spLocks noGrp="1"/>
          </p:cNvSpPr>
          <p:nvPr>
            <p:ph type="title"/>
          </p:nvPr>
        </p:nvSpPr>
        <p:spPr/>
        <p:txBody>
          <a:bodyPr/>
          <a:lstStyle/>
          <a:p>
            <a:r>
              <a:rPr lang="en-US" b="1" dirty="0">
                <a:latin typeface="Helvetica Neue" charset="0"/>
                <a:ea typeface="Helvetica Neue" charset="0"/>
                <a:cs typeface="Helvetica Neue" charset="0"/>
              </a:rPr>
              <a:t>Embodied Cognition</a:t>
            </a:r>
            <a:br>
              <a:rPr lang="en-US" b="1" spc="150" dirty="0">
                <a:solidFill>
                  <a:schemeClr val="accent2"/>
                </a:solidFill>
                <a:latin typeface="Helvetica Neue" charset="0"/>
                <a:ea typeface="Helvetica Neue" charset="0"/>
                <a:cs typeface="Helvetica Neue" charset="0"/>
                <a:sym typeface="Bebas Neue" charset="0"/>
              </a:rPr>
            </a:br>
            <a:endParaRPr lang="en-CA" dirty="0"/>
          </a:p>
        </p:txBody>
      </p:sp>
    </p:spTree>
    <p:extLst>
      <p:ext uri="{BB962C8B-B14F-4D97-AF65-F5344CB8AC3E}">
        <p14:creationId xmlns:p14="http://schemas.microsoft.com/office/powerpoint/2010/main" val="21202303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9D1A2C-2451-AF41-94D6-CDAE458DBA95}"/>
              </a:ext>
            </a:extLst>
          </p:cNvPr>
          <p:cNvSpPr>
            <a:spLocks noGrp="1"/>
          </p:cNvSpPr>
          <p:nvPr>
            <p:ph type="body" sz="quarter" idx="10"/>
          </p:nvPr>
        </p:nvSpPr>
        <p:spPr/>
        <p:txBody>
          <a:bodyPr/>
          <a:lstStyle/>
          <a:p>
            <a:r>
              <a:rPr lang="en-US" dirty="0"/>
              <a:t>Classical Conditioning</a:t>
            </a:r>
          </a:p>
          <a:p>
            <a:r>
              <a:rPr lang="en-US" dirty="0"/>
              <a:t>Sonic Archetypes</a:t>
            </a:r>
          </a:p>
          <a:p>
            <a:r>
              <a:rPr lang="en-US" dirty="0"/>
              <a:t>Semiotic Theory</a:t>
            </a:r>
          </a:p>
          <a:p>
            <a:r>
              <a:rPr lang="en-US" dirty="0"/>
              <a:t>Phenomenology &amp; Embodied Cognition</a:t>
            </a:r>
          </a:p>
        </p:txBody>
      </p:sp>
      <p:sp>
        <p:nvSpPr>
          <p:cNvPr id="2" name="Title 1">
            <a:extLst>
              <a:ext uri="{FF2B5EF4-FFF2-40B4-BE49-F238E27FC236}">
                <a16:creationId xmlns:a16="http://schemas.microsoft.com/office/drawing/2014/main" id="{EB65BA69-409E-E94F-A463-5522298FCF51}"/>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235145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7038488" y="3032489"/>
            <a:ext cx="1860505" cy="1420210"/>
          </a:xfrm>
          <a:prstGeom prst="rect">
            <a:avLst/>
          </a:prstGeom>
          <a:solidFill>
            <a:schemeClr val="bg1">
              <a:lumMod val="6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027743" y="3032489"/>
            <a:ext cx="1860505" cy="1475615"/>
          </a:xfrm>
          <a:prstGeom prst="rect">
            <a:avLst/>
          </a:prstGeom>
          <a:solidFill>
            <a:schemeClr val="tx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43184" y="3177585"/>
            <a:ext cx="1629624" cy="1177132"/>
          </a:xfrm>
          <a:prstGeom prst="rect">
            <a:avLst/>
          </a:prstGeom>
          <a:solidFill>
            <a:schemeClr val="bg1">
              <a:lumMod val="8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p:cNvSpPr txBox="1"/>
          <p:nvPr/>
        </p:nvSpPr>
        <p:spPr>
          <a:xfrm>
            <a:off x="4527008" y="2247653"/>
            <a:ext cx="1252715" cy="338554"/>
          </a:xfrm>
          <a:prstGeom prst="rect">
            <a:avLst/>
          </a:prstGeom>
          <a:noFill/>
        </p:spPr>
        <p:txBody>
          <a:bodyPr wrap="none" rtlCol="0" anchor="ctr" anchorCtr="0">
            <a:spAutoFit/>
          </a:bodyPr>
          <a:lstStyle/>
          <a:p>
            <a:r>
              <a:rPr lang="en-US" sz="1600" b="1" dirty="0">
                <a:solidFill>
                  <a:schemeClr val="tx2"/>
                </a:solidFill>
                <a:latin typeface="Helvetica Neue" charset="0"/>
                <a:ea typeface="Helvetica Neue" charset="0"/>
                <a:cs typeface="Helvetica Neue" charset="0"/>
              </a:rPr>
              <a:t>AUDITORY</a:t>
            </a:r>
          </a:p>
        </p:txBody>
      </p:sp>
      <p:sp>
        <p:nvSpPr>
          <p:cNvPr id="175" name="TextBox 174"/>
          <p:cNvSpPr txBox="1"/>
          <p:nvPr/>
        </p:nvSpPr>
        <p:spPr>
          <a:xfrm>
            <a:off x="4723987" y="3411186"/>
            <a:ext cx="923651" cy="338554"/>
          </a:xfrm>
          <a:prstGeom prst="rect">
            <a:avLst/>
          </a:prstGeom>
          <a:noFill/>
        </p:spPr>
        <p:txBody>
          <a:bodyPr wrap="none" rtlCol="0" anchor="ctr" anchorCtr="0">
            <a:spAutoFit/>
          </a:bodyPr>
          <a:lstStyle/>
          <a:p>
            <a:r>
              <a:rPr lang="en-US" sz="1600" b="1" dirty="0">
                <a:solidFill>
                  <a:schemeClr val="tx2"/>
                </a:solidFill>
                <a:latin typeface="Helvetica Neue" charset="0"/>
                <a:ea typeface="Helvetica Neue" charset="0"/>
                <a:cs typeface="Helvetica Neue" charset="0"/>
              </a:rPr>
              <a:t>VISUAL</a:t>
            </a:r>
          </a:p>
        </p:txBody>
      </p:sp>
      <p:sp>
        <p:nvSpPr>
          <p:cNvPr id="178" name="TextBox 177"/>
          <p:cNvSpPr txBox="1"/>
          <p:nvPr/>
        </p:nvSpPr>
        <p:spPr>
          <a:xfrm>
            <a:off x="1069611" y="2399488"/>
            <a:ext cx="2340704" cy="338554"/>
          </a:xfrm>
          <a:prstGeom prst="rect">
            <a:avLst/>
          </a:prstGeom>
          <a:noFill/>
        </p:spPr>
        <p:txBody>
          <a:bodyPr wrap="none" rtlCol="0" anchor="ctr" anchorCtr="0">
            <a:spAutoFit/>
          </a:bodyPr>
          <a:lstStyle/>
          <a:p>
            <a:pPr algn="r"/>
            <a:r>
              <a:rPr lang="en-US" sz="1600" b="1" dirty="0">
                <a:solidFill>
                  <a:schemeClr val="tx2"/>
                </a:solidFill>
                <a:latin typeface="Helvetica Neue" charset="0"/>
                <a:ea typeface="Helvetica Neue" charset="0"/>
                <a:cs typeface="Helvetica Neue" charset="0"/>
              </a:rPr>
              <a:t>AFFECTIVE SYSTEMS</a:t>
            </a:r>
          </a:p>
        </p:txBody>
      </p:sp>
      <p:grpSp>
        <p:nvGrpSpPr>
          <p:cNvPr id="6" name="Group 5"/>
          <p:cNvGrpSpPr/>
          <p:nvPr/>
        </p:nvGrpSpPr>
        <p:grpSpPr>
          <a:xfrm>
            <a:off x="2695528" y="2492359"/>
            <a:ext cx="2103029" cy="2105417"/>
            <a:chOff x="3293232" y="2438775"/>
            <a:chExt cx="2103029" cy="2105417"/>
          </a:xfrm>
        </p:grpSpPr>
        <p:grpSp>
          <p:nvGrpSpPr>
            <p:cNvPr id="3" name="Group 2"/>
            <p:cNvGrpSpPr/>
            <p:nvPr/>
          </p:nvGrpSpPr>
          <p:grpSpPr>
            <a:xfrm>
              <a:off x="3293232" y="2438775"/>
              <a:ext cx="1831480" cy="2105417"/>
              <a:chOff x="4216780" y="2129985"/>
              <a:chExt cx="3686090" cy="4081001"/>
            </a:xfrm>
          </p:grpSpPr>
          <p:sp>
            <p:nvSpPr>
              <p:cNvPr id="168" name="Freeform 196"/>
              <p:cNvSpPr>
                <a:spLocks noChangeArrowheads="1"/>
              </p:cNvSpPr>
              <p:nvPr/>
            </p:nvSpPr>
            <p:spPr bwMode="auto">
              <a:xfrm>
                <a:off x="4272406" y="2371552"/>
                <a:ext cx="3433288" cy="3839434"/>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chemeClr val="accent1"/>
              </a:solidFill>
              <a:ln>
                <a:noFill/>
              </a:ln>
              <a:effectLst/>
            </p:spPr>
            <p:txBody>
              <a:bodyPr wrap="none" anchor="ctr"/>
              <a:lstStyle/>
              <a:p>
                <a:endParaRPr lang="en-US" sz="3599" b="1" dirty="0">
                  <a:latin typeface="Helvetica Neue" charset="0"/>
                  <a:ea typeface="Helvetica Neue" charset="0"/>
                  <a:cs typeface="Helvetica Neue" charset="0"/>
                </a:endParaRPr>
              </a:p>
            </p:txBody>
          </p:sp>
          <p:sp>
            <p:nvSpPr>
              <p:cNvPr id="217" name="Freeform 41"/>
              <p:cNvSpPr>
                <a:spLocks/>
              </p:cNvSpPr>
              <p:nvPr/>
            </p:nvSpPr>
            <p:spPr bwMode="auto">
              <a:xfrm>
                <a:off x="4782681" y="2714421"/>
                <a:ext cx="2531638" cy="1395951"/>
              </a:xfrm>
              <a:custGeom>
                <a:avLst/>
                <a:gdLst>
                  <a:gd name="T0" fmla="*/ 2827 w 3034"/>
                  <a:gd name="T1" fmla="*/ 1103 h 1671"/>
                  <a:gd name="T2" fmla="*/ 2904 w 3034"/>
                  <a:gd name="T3" fmla="*/ 899 h 1671"/>
                  <a:gd name="T4" fmla="*/ 2597 w 3034"/>
                  <a:gd name="T5" fmla="*/ 592 h 1671"/>
                  <a:gd name="T6" fmla="*/ 2560 w 3034"/>
                  <a:gd name="T7" fmla="*/ 595 h 1671"/>
                  <a:gd name="T8" fmla="*/ 2579 w 3034"/>
                  <a:gd name="T9" fmla="*/ 490 h 1671"/>
                  <a:gd name="T10" fmla="*/ 2272 w 3034"/>
                  <a:gd name="T11" fmla="*/ 183 h 1671"/>
                  <a:gd name="T12" fmla="*/ 2113 w 3034"/>
                  <a:gd name="T13" fmla="*/ 228 h 1671"/>
                  <a:gd name="T14" fmla="*/ 1816 w 3034"/>
                  <a:gd name="T15" fmla="*/ 0 h 1671"/>
                  <a:gd name="T16" fmla="*/ 1810 w 3034"/>
                  <a:gd name="T17" fmla="*/ 1 h 1671"/>
                  <a:gd name="T18" fmla="*/ 1804 w 3034"/>
                  <a:gd name="T19" fmla="*/ 0 h 1671"/>
                  <a:gd name="T20" fmla="*/ 1517 w 3034"/>
                  <a:gd name="T21" fmla="*/ 232 h 1671"/>
                  <a:gd name="T22" fmla="*/ 1229 w 3034"/>
                  <a:gd name="T23" fmla="*/ 0 h 1671"/>
                  <a:gd name="T24" fmla="*/ 1223 w 3034"/>
                  <a:gd name="T25" fmla="*/ 1 h 1671"/>
                  <a:gd name="T26" fmla="*/ 1217 w 3034"/>
                  <a:gd name="T27" fmla="*/ 0 h 1671"/>
                  <a:gd name="T28" fmla="*/ 921 w 3034"/>
                  <a:gd name="T29" fmla="*/ 228 h 1671"/>
                  <a:gd name="T30" fmla="*/ 762 w 3034"/>
                  <a:gd name="T31" fmla="*/ 183 h 1671"/>
                  <a:gd name="T32" fmla="*/ 455 w 3034"/>
                  <a:gd name="T33" fmla="*/ 490 h 1671"/>
                  <a:gd name="T34" fmla="*/ 474 w 3034"/>
                  <a:gd name="T35" fmla="*/ 595 h 1671"/>
                  <a:gd name="T36" fmla="*/ 436 w 3034"/>
                  <a:gd name="T37" fmla="*/ 593 h 1671"/>
                  <a:gd name="T38" fmla="*/ 129 w 3034"/>
                  <a:gd name="T39" fmla="*/ 900 h 1671"/>
                  <a:gd name="T40" fmla="*/ 207 w 3034"/>
                  <a:gd name="T41" fmla="*/ 1103 h 1671"/>
                  <a:gd name="T42" fmla="*/ 0 w 3034"/>
                  <a:gd name="T43" fmla="*/ 1399 h 1671"/>
                  <a:gd name="T44" fmla="*/ 31 w 3034"/>
                  <a:gd name="T45" fmla="*/ 1534 h 1671"/>
                  <a:gd name="T46" fmla="*/ 65 w 3034"/>
                  <a:gd name="T47" fmla="*/ 1591 h 1671"/>
                  <a:gd name="T48" fmla="*/ 1384 w 3034"/>
                  <a:gd name="T49" fmla="*/ 1671 h 1671"/>
                  <a:gd name="T50" fmla="*/ 1517 w 3034"/>
                  <a:gd name="T51" fmla="*/ 1484 h 1671"/>
                  <a:gd name="T52" fmla="*/ 1650 w 3034"/>
                  <a:gd name="T53" fmla="*/ 1671 h 1671"/>
                  <a:gd name="T54" fmla="*/ 2968 w 3034"/>
                  <a:gd name="T55" fmla="*/ 1591 h 1671"/>
                  <a:gd name="T56" fmla="*/ 3002 w 3034"/>
                  <a:gd name="T57" fmla="*/ 1534 h 1671"/>
                  <a:gd name="T58" fmla="*/ 3034 w 3034"/>
                  <a:gd name="T59" fmla="*/ 1399 h 1671"/>
                  <a:gd name="T60" fmla="*/ 2827 w 3034"/>
                  <a:gd name="T61" fmla="*/ 1103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4" h="1671">
                    <a:moveTo>
                      <a:pt x="2827" y="1103"/>
                    </a:moveTo>
                    <a:cubicBezTo>
                      <a:pt x="2875" y="1048"/>
                      <a:pt x="2904" y="977"/>
                      <a:pt x="2904" y="899"/>
                    </a:cubicBezTo>
                    <a:cubicBezTo>
                      <a:pt x="2904" y="730"/>
                      <a:pt x="2767" y="592"/>
                      <a:pt x="2597" y="592"/>
                    </a:cubicBezTo>
                    <a:cubicBezTo>
                      <a:pt x="2585" y="592"/>
                      <a:pt x="2572" y="593"/>
                      <a:pt x="2560" y="595"/>
                    </a:cubicBezTo>
                    <a:cubicBezTo>
                      <a:pt x="2572" y="562"/>
                      <a:pt x="2579" y="527"/>
                      <a:pt x="2579" y="490"/>
                    </a:cubicBezTo>
                    <a:cubicBezTo>
                      <a:pt x="2578" y="321"/>
                      <a:pt x="2441" y="183"/>
                      <a:pt x="2272" y="183"/>
                    </a:cubicBezTo>
                    <a:cubicBezTo>
                      <a:pt x="2213" y="183"/>
                      <a:pt x="2159" y="200"/>
                      <a:pt x="2113" y="228"/>
                    </a:cubicBezTo>
                    <a:cubicBezTo>
                      <a:pt x="2078" y="97"/>
                      <a:pt x="1959" y="0"/>
                      <a:pt x="1816" y="0"/>
                    </a:cubicBezTo>
                    <a:cubicBezTo>
                      <a:pt x="1814" y="0"/>
                      <a:pt x="1812" y="0"/>
                      <a:pt x="1810" y="1"/>
                    </a:cubicBezTo>
                    <a:cubicBezTo>
                      <a:pt x="1808" y="0"/>
                      <a:pt x="1806" y="0"/>
                      <a:pt x="1804" y="0"/>
                    </a:cubicBezTo>
                    <a:cubicBezTo>
                      <a:pt x="1664" y="0"/>
                      <a:pt x="1546" y="100"/>
                      <a:pt x="1517" y="232"/>
                    </a:cubicBezTo>
                    <a:cubicBezTo>
                      <a:pt x="1487" y="100"/>
                      <a:pt x="1369" y="0"/>
                      <a:pt x="1229" y="0"/>
                    </a:cubicBezTo>
                    <a:cubicBezTo>
                      <a:pt x="1227" y="0"/>
                      <a:pt x="1225" y="1"/>
                      <a:pt x="1223" y="1"/>
                    </a:cubicBezTo>
                    <a:cubicBezTo>
                      <a:pt x="1221" y="1"/>
                      <a:pt x="1219" y="0"/>
                      <a:pt x="1217" y="0"/>
                    </a:cubicBezTo>
                    <a:cubicBezTo>
                      <a:pt x="1075" y="0"/>
                      <a:pt x="956" y="97"/>
                      <a:pt x="921" y="228"/>
                    </a:cubicBezTo>
                    <a:cubicBezTo>
                      <a:pt x="874" y="200"/>
                      <a:pt x="820" y="183"/>
                      <a:pt x="762" y="183"/>
                    </a:cubicBezTo>
                    <a:cubicBezTo>
                      <a:pt x="592" y="183"/>
                      <a:pt x="455" y="321"/>
                      <a:pt x="455" y="490"/>
                    </a:cubicBezTo>
                    <a:cubicBezTo>
                      <a:pt x="455" y="527"/>
                      <a:pt x="462" y="563"/>
                      <a:pt x="474" y="595"/>
                    </a:cubicBezTo>
                    <a:cubicBezTo>
                      <a:pt x="461" y="594"/>
                      <a:pt x="449" y="593"/>
                      <a:pt x="436" y="593"/>
                    </a:cubicBezTo>
                    <a:cubicBezTo>
                      <a:pt x="267" y="593"/>
                      <a:pt x="129" y="730"/>
                      <a:pt x="129" y="900"/>
                    </a:cubicBezTo>
                    <a:cubicBezTo>
                      <a:pt x="129" y="978"/>
                      <a:pt x="159" y="1049"/>
                      <a:pt x="207" y="1103"/>
                    </a:cubicBezTo>
                    <a:cubicBezTo>
                      <a:pt x="86" y="1148"/>
                      <a:pt x="0" y="1264"/>
                      <a:pt x="0" y="1399"/>
                    </a:cubicBezTo>
                    <a:cubicBezTo>
                      <a:pt x="0" y="1448"/>
                      <a:pt x="11" y="1493"/>
                      <a:pt x="31" y="1534"/>
                    </a:cubicBezTo>
                    <a:cubicBezTo>
                      <a:pt x="40" y="1554"/>
                      <a:pt x="52" y="1573"/>
                      <a:pt x="65" y="1591"/>
                    </a:cubicBezTo>
                    <a:cubicBezTo>
                      <a:pt x="242" y="1634"/>
                      <a:pt x="759" y="1667"/>
                      <a:pt x="1384" y="1671"/>
                    </a:cubicBezTo>
                    <a:cubicBezTo>
                      <a:pt x="1450" y="1629"/>
                      <a:pt x="1499" y="1562"/>
                      <a:pt x="1517" y="1484"/>
                    </a:cubicBezTo>
                    <a:cubicBezTo>
                      <a:pt x="1534" y="1562"/>
                      <a:pt x="1583" y="1629"/>
                      <a:pt x="1650" y="1671"/>
                    </a:cubicBezTo>
                    <a:cubicBezTo>
                      <a:pt x="2275" y="1667"/>
                      <a:pt x="2791" y="1634"/>
                      <a:pt x="2968" y="1591"/>
                    </a:cubicBezTo>
                    <a:cubicBezTo>
                      <a:pt x="2981" y="1573"/>
                      <a:pt x="2993" y="1554"/>
                      <a:pt x="3002" y="1534"/>
                    </a:cubicBezTo>
                    <a:cubicBezTo>
                      <a:pt x="3022" y="1493"/>
                      <a:pt x="3034" y="1447"/>
                      <a:pt x="3034" y="1399"/>
                    </a:cubicBezTo>
                    <a:cubicBezTo>
                      <a:pt x="3034" y="1263"/>
                      <a:pt x="2947" y="1147"/>
                      <a:pt x="2827" y="1103"/>
                    </a:cubicBezTo>
                    <a:close/>
                  </a:path>
                </a:pathLst>
              </a:custGeom>
              <a:solidFill>
                <a:schemeClr val="bg1">
                  <a:lumMod val="95000"/>
                </a:schemeClr>
              </a:solidFill>
              <a:ln>
                <a:noFill/>
              </a:ln>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grpSp>
            <p:nvGrpSpPr>
              <p:cNvPr id="219" name="Group 218"/>
              <p:cNvGrpSpPr/>
              <p:nvPr/>
            </p:nvGrpSpPr>
            <p:grpSpPr>
              <a:xfrm>
                <a:off x="4887609" y="2841981"/>
                <a:ext cx="2298122" cy="1180952"/>
                <a:chOff x="10435698" y="1026136"/>
                <a:chExt cx="3472061" cy="1784211"/>
              </a:xfrm>
              <a:solidFill>
                <a:schemeClr val="bg1"/>
              </a:solidFill>
            </p:grpSpPr>
            <p:sp>
              <p:nvSpPr>
                <p:cNvPr id="220" name="Freeform 42"/>
                <p:cNvSpPr>
                  <a:spLocks/>
                </p:cNvSpPr>
                <p:nvPr/>
              </p:nvSpPr>
              <p:spPr bwMode="auto">
                <a:xfrm>
                  <a:off x="12780972" y="2047239"/>
                  <a:ext cx="1126787" cy="763108"/>
                </a:xfrm>
                <a:custGeom>
                  <a:avLst/>
                  <a:gdLst>
                    <a:gd name="T0" fmla="*/ 894 w 894"/>
                    <a:gd name="T1" fmla="*/ 55 h 605"/>
                    <a:gd name="T2" fmla="*/ 379 w 894"/>
                    <a:gd name="T3" fmla="*/ 40 h 605"/>
                    <a:gd name="T4" fmla="*/ 62 w 894"/>
                    <a:gd name="T5" fmla="*/ 256 h 605"/>
                    <a:gd name="T6" fmla="*/ 164 w 894"/>
                    <a:gd name="T7" fmla="*/ 568 h 605"/>
                    <a:gd name="T8" fmla="*/ 287 w 894"/>
                    <a:gd name="T9" fmla="*/ 605 h 605"/>
                    <a:gd name="T10" fmla="*/ 425 w 894"/>
                    <a:gd name="T11" fmla="*/ 541 h 605"/>
                    <a:gd name="T12" fmla="*/ 416 w 894"/>
                    <a:gd name="T13" fmla="*/ 466 h 605"/>
                    <a:gd name="T14" fmla="*/ 342 w 894"/>
                    <a:gd name="T15" fmla="*/ 475 h 605"/>
                    <a:gd name="T16" fmla="*/ 219 w 894"/>
                    <a:gd name="T17" fmla="*/ 478 h 605"/>
                    <a:gd name="T18" fmla="*/ 158 w 894"/>
                    <a:gd name="T19" fmla="*/ 301 h 605"/>
                    <a:gd name="T20" fmla="*/ 403 w 894"/>
                    <a:gd name="T21" fmla="*/ 143 h 605"/>
                    <a:gd name="T22" fmla="*/ 886 w 894"/>
                    <a:gd name="T23" fmla="*/ 162 h 605"/>
                    <a:gd name="T24" fmla="*/ 841 w 894"/>
                    <a:gd name="T25" fmla="*/ 141 h 605"/>
                    <a:gd name="T26" fmla="*/ 894 w 894"/>
                    <a:gd name="T27" fmla="*/ 5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4" h="605">
                      <a:moveTo>
                        <a:pt x="894" y="55"/>
                      </a:moveTo>
                      <a:cubicBezTo>
                        <a:pt x="728" y="14"/>
                        <a:pt x="557" y="0"/>
                        <a:pt x="379" y="40"/>
                      </a:cubicBezTo>
                      <a:cubicBezTo>
                        <a:pt x="218" y="77"/>
                        <a:pt x="112" y="149"/>
                        <a:pt x="62" y="256"/>
                      </a:cubicBezTo>
                      <a:cubicBezTo>
                        <a:pt x="0" y="389"/>
                        <a:pt x="71" y="511"/>
                        <a:pt x="164" y="568"/>
                      </a:cubicBezTo>
                      <a:cubicBezTo>
                        <a:pt x="204" y="593"/>
                        <a:pt x="247" y="605"/>
                        <a:pt x="287" y="605"/>
                      </a:cubicBezTo>
                      <a:cubicBezTo>
                        <a:pt x="341" y="605"/>
                        <a:pt x="391" y="583"/>
                        <a:pt x="425" y="541"/>
                      </a:cubicBezTo>
                      <a:cubicBezTo>
                        <a:pt x="443" y="518"/>
                        <a:pt x="439" y="484"/>
                        <a:pt x="416" y="466"/>
                      </a:cubicBezTo>
                      <a:cubicBezTo>
                        <a:pt x="393" y="448"/>
                        <a:pt x="360" y="452"/>
                        <a:pt x="342" y="475"/>
                      </a:cubicBezTo>
                      <a:cubicBezTo>
                        <a:pt x="311" y="514"/>
                        <a:pt x="256" y="501"/>
                        <a:pt x="219" y="478"/>
                      </a:cubicBezTo>
                      <a:cubicBezTo>
                        <a:pt x="178" y="452"/>
                        <a:pt x="118" y="386"/>
                        <a:pt x="158" y="301"/>
                      </a:cubicBezTo>
                      <a:cubicBezTo>
                        <a:pt x="193" y="225"/>
                        <a:pt x="275" y="172"/>
                        <a:pt x="403" y="143"/>
                      </a:cubicBezTo>
                      <a:cubicBezTo>
                        <a:pt x="567" y="106"/>
                        <a:pt x="728" y="121"/>
                        <a:pt x="886" y="162"/>
                      </a:cubicBezTo>
                      <a:cubicBezTo>
                        <a:pt x="871" y="153"/>
                        <a:pt x="857" y="146"/>
                        <a:pt x="841" y="141"/>
                      </a:cubicBezTo>
                      <a:cubicBezTo>
                        <a:pt x="863" y="115"/>
                        <a:pt x="881" y="86"/>
                        <a:pt x="89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221" name="Freeform 43"/>
                <p:cNvSpPr>
                  <a:spLocks/>
                </p:cNvSpPr>
                <p:nvPr/>
              </p:nvSpPr>
              <p:spPr bwMode="auto">
                <a:xfrm>
                  <a:off x="12936390" y="1489285"/>
                  <a:ext cx="680735" cy="295296"/>
                </a:xfrm>
                <a:custGeom>
                  <a:avLst/>
                  <a:gdLst>
                    <a:gd name="T0" fmla="*/ 408 w 539"/>
                    <a:gd name="T1" fmla="*/ 57 h 234"/>
                    <a:gd name="T2" fmla="*/ 67 w 539"/>
                    <a:gd name="T3" fmla="*/ 117 h 234"/>
                    <a:gd name="T4" fmla="*/ 5 w 539"/>
                    <a:gd name="T5" fmla="*/ 160 h 234"/>
                    <a:gd name="T6" fmla="*/ 48 w 539"/>
                    <a:gd name="T7" fmla="*/ 221 h 234"/>
                    <a:gd name="T8" fmla="*/ 178 w 539"/>
                    <a:gd name="T9" fmla="*/ 234 h 234"/>
                    <a:gd name="T10" fmla="*/ 472 w 539"/>
                    <a:gd name="T11" fmla="*/ 141 h 234"/>
                    <a:gd name="T12" fmla="*/ 539 w 539"/>
                    <a:gd name="T13" fmla="*/ 78 h 234"/>
                    <a:gd name="T14" fmla="*/ 487 w 539"/>
                    <a:gd name="T15" fmla="*/ 72 h 234"/>
                    <a:gd name="T16" fmla="*/ 450 w 539"/>
                    <a:gd name="T17" fmla="*/ 75 h 234"/>
                    <a:gd name="T18" fmla="*/ 466 w 539"/>
                    <a:gd name="T19" fmla="*/ 0 h 234"/>
                    <a:gd name="T20" fmla="*/ 408 w 539"/>
                    <a:gd name="T21" fmla="*/ 5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9" h="234">
                      <a:moveTo>
                        <a:pt x="408" y="57"/>
                      </a:moveTo>
                      <a:cubicBezTo>
                        <a:pt x="322" y="122"/>
                        <a:pt x="208" y="142"/>
                        <a:pt x="67" y="117"/>
                      </a:cubicBezTo>
                      <a:cubicBezTo>
                        <a:pt x="38" y="112"/>
                        <a:pt x="10" y="131"/>
                        <a:pt x="5" y="160"/>
                      </a:cubicBezTo>
                      <a:cubicBezTo>
                        <a:pt x="0" y="189"/>
                        <a:pt x="19" y="216"/>
                        <a:pt x="48" y="221"/>
                      </a:cubicBezTo>
                      <a:cubicBezTo>
                        <a:pt x="94" y="230"/>
                        <a:pt x="137" y="234"/>
                        <a:pt x="178" y="234"/>
                      </a:cubicBezTo>
                      <a:cubicBezTo>
                        <a:pt x="293" y="234"/>
                        <a:pt x="391" y="203"/>
                        <a:pt x="472" y="141"/>
                      </a:cubicBezTo>
                      <a:cubicBezTo>
                        <a:pt x="498" y="121"/>
                        <a:pt x="519" y="100"/>
                        <a:pt x="539" y="78"/>
                      </a:cubicBezTo>
                      <a:cubicBezTo>
                        <a:pt x="522" y="75"/>
                        <a:pt x="505" y="72"/>
                        <a:pt x="487" y="72"/>
                      </a:cubicBezTo>
                      <a:cubicBezTo>
                        <a:pt x="475" y="72"/>
                        <a:pt x="462" y="73"/>
                        <a:pt x="450" y="75"/>
                      </a:cubicBezTo>
                      <a:cubicBezTo>
                        <a:pt x="458" y="51"/>
                        <a:pt x="463" y="26"/>
                        <a:pt x="466" y="0"/>
                      </a:cubicBezTo>
                      <a:cubicBezTo>
                        <a:pt x="449" y="20"/>
                        <a:pt x="431" y="40"/>
                        <a:pt x="408"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222" name="Freeform 44"/>
                <p:cNvSpPr>
                  <a:spLocks/>
                </p:cNvSpPr>
                <p:nvPr/>
              </p:nvSpPr>
              <p:spPr bwMode="auto">
                <a:xfrm>
                  <a:off x="12712587" y="1026136"/>
                  <a:ext cx="318608" cy="407198"/>
                </a:xfrm>
                <a:custGeom>
                  <a:avLst/>
                  <a:gdLst>
                    <a:gd name="T0" fmla="*/ 29 w 253"/>
                    <a:gd name="T1" fmla="*/ 227 h 323"/>
                    <a:gd name="T2" fmla="*/ 17 w 253"/>
                    <a:gd name="T3" fmla="*/ 300 h 323"/>
                    <a:gd name="T4" fmla="*/ 60 w 253"/>
                    <a:gd name="T5" fmla="*/ 322 h 323"/>
                    <a:gd name="T6" fmla="*/ 91 w 253"/>
                    <a:gd name="T7" fmla="*/ 313 h 323"/>
                    <a:gd name="T8" fmla="*/ 252 w 253"/>
                    <a:gd name="T9" fmla="*/ 54 h 323"/>
                    <a:gd name="T10" fmla="*/ 252 w 253"/>
                    <a:gd name="T11" fmla="*/ 44 h 323"/>
                    <a:gd name="T12" fmla="*/ 181 w 253"/>
                    <a:gd name="T13" fmla="*/ 76 h 323"/>
                    <a:gd name="T14" fmla="*/ 148 w 253"/>
                    <a:gd name="T15" fmla="*/ 0 h 323"/>
                    <a:gd name="T16" fmla="*/ 147 w 253"/>
                    <a:gd name="T17" fmla="*/ 41 h 323"/>
                    <a:gd name="T18" fmla="*/ 29 w 253"/>
                    <a:gd name="T19" fmla="*/ 22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23">
                      <a:moveTo>
                        <a:pt x="29" y="227"/>
                      </a:moveTo>
                      <a:cubicBezTo>
                        <a:pt x="6" y="244"/>
                        <a:pt x="0" y="277"/>
                        <a:pt x="17" y="300"/>
                      </a:cubicBezTo>
                      <a:cubicBezTo>
                        <a:pt x="28" y="315"/>
                        <a:pt x="44" y="323"/>
                        <a:pt x="60" y="322"/>
                      </a:cubicBezTo>
                      <a:cubicBezTo>
                        <a:pt x="71" y="322"/>
                        <a:pt x="82" y="319"/>
                        <a:pt x="91" y="313"/>
                      </a:cubicBezTo>
                      <a:cubicBezTo>
                        <a:pt x="184" y="246"/>
                        <a:pt x="238" y="159"/>
                        <a:pt x="252" y="54"/>
                      </a:cubicBezTo>
                      <a:cubicBezTo>
                        <a:pt x="253" y="51"/>
                        <a:pt x="252" y="48"/>
                        <a:pt x="252" y="44"/>
                      </a:cubicBezTo>
                      <a:cubicBezTo>
                        <a:pt x="227" y="52"/>
                        <a:pt x="203" y="62"/>
                        <a:pt x="181" y="76"/>
                      </a:cubicBezTo>
                      <a:cubicBezTo>
                        <a:pt x="173" y="49"/>
                        <a:pt x="162" y="23"/>
                        <a:pt x="148" y="0"/>
                      </a:cubicBezTo>
                      <a:cubicBezTo>
                        <a:pt x="148" y="13"/>
                        <a:pt x="149" y="27"/>
                        <a:pt x="147" y="41"/>
                      </a:cubicBezTo>
                      <a:cubicBezTo>
                        <a:pt x="137" y="116"/>
                        <a:pt x="99" y="177"/>
                        <a:pt x="29"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223" name="Freeform 45"/>
                <p:cNvSpPr>
                  <a:spLocks/>
                </p:cNvSpPr>
                <p:nvPr/>
              </p:nvSpPr>
              <p:spPr bwMode="auto">
                <a:xfrm>
                  <a:off x="10435698" y="2093864"/>
                  <a:ext cx="1331941" cy="652760"/>
                </a:xfrm>
                <a:custGeom>
                  <a:avLst/>
                  <a:gdLst>
                    <a:gd name="T0" fmla="*/ 423 w 1057"/>
                    <a:gd name="T1" fmla="*/ 258 h 517"/>
                    <a:gd name="T2" fmla="*/ 799 w 1057"/>
                    <a:gd name="T3" fmla="*/ 516 h 517"/>
                    <a:gd name="T4" fmla="*/ 814 w 1057"/>
                    <a:gd name="T5" fmla="*/ 517 h 517"/>
                    <a:gd name="T6" fmla="*/ 1042 w 1057"/>
                    <a:gd name="T7" fmla="*/ 413 h 517"/>
                    <a:gd name="T8" fmla="*/ 1023 w 1057"/>
                    <a:gd name="T9" fmla="*/ 341 h 517"/>
                    <a:gd name="T10" fmla="*/ 951 w 1057"/>
                    <a:gd name="T11" fmla="*/ 361 h 517"/>
                    <a:gd name="T12" fmla="*/ 803 w 1057"/>
                    <a:gd name="T13" fmla="*/ 411 h 517"/>
                    <a:gd name="T14" fmla="*/ 518 w 1057"/>
                    <a:gd name="T15" fmla="*/ 212 h 517"/>
                    <a:gd name="T16" fmla="*/ 35 w 1057"/>
                    <a:gd name="T17" fmla="*/ 32 h 517"/>
                    <a:gd name="T18" fmla="*/ 82 w 1057"/>
                    <a:gd name="T19" fmla="*/ 104 h 517"/>
                    <a:gd name="T20" fmla="*/ 0 w 1057"/>
                    <a:gd name="T21" fmla="*/ 149 h 517"/>
                    <a:gd name="T22" fmla="*/ 423 w 1057"/>
                    <a:gd name="T23" fmla="*/ 258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7" h="517">
                      <a:moveTo>
                        <a:pt x="423" y="258"/>
                      </a:moveTo>
                      <a:cubicBezTo>
                        <a:pt x="498" y="414"/>
                        <a:pt x="639" y="510"/>
                        <a:pt x="799" y="516"/>
                      </a:cubicBezTo>
                      <a:cubicBezTo>
                        <a:pt x="804" y="516"/>
                        <a:pt x="809" y="517"/>
                        <a:pt x="814" y="517"/>
                      </a:cubicBezTo>
                      <a:cubicBezTo>
                        <a:pt x="917" y="516"/>
                        <a:pt x="1006" y="477"/>
                        <a:pt x="1042" y="413"/>
                      </a:cubicBezTo>
                      <a:cubicBezTo>
                        <a:pt x="1057" y="388"/>
                        <a:pt x="1048" y="356"/>
                        <a:pt x="1023" y="341"/>
                      </a:cubicBezTo>
                      <a:cubicBezTo>
                        <a:pt x="998" y="327"/>
                        <a:pt x="965" y="335"/>
                        <a:pt x="951" y="361"/>
                      </a:cubicBezTo>
                      <a:cubicBezTo>
                        <a:pt x="936" y="387"/>
                        <a:pt x="879" y="414"/>
                        <a:pt x="803" y="411"/>
                      </a:cubicBezTo>
                      <a:cubicBezTo>
                        <a:pt x="745" y="408"/>
                        <a:pt x="602" y="385"/>
                        <a:pt x="518" y="212"/>
                      </a:cubicBezTo>
                      <a:cubicBezTo>
                        <a:pt x="424" y="17"/>
                        <a:pt x="208" y="0"/>
                        <a:pt x="35" y="32"/>
                      </a:cubicBezTo>
                      <a:cubicBezTo>
                        <a:pt x="48" y="58"/>
                        <a:pt x="63" y="83"/>
                        <a:pt x="82" y="104"/>
                      </a:cubicBezTo>
                      <a:cubicBezTo>
                        <a:pt x="52" y="115"/>
                        <a:pt x="24" y="131"/>
                        <a:pt x="0" y="149"/>
                      </a:cubicBezTo>
                      <a:cubicBezTo>
                        <a:pt x="120" y="118"/>
                        <a:pt x="340" y="87"/>
                        <a:pt x="423" y="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224" name="Freeform 46"/>
                <p:cNvSpPr>
                  <a:spLocks/>
                </p:cNvSpPr>
                <p:nvPr/>
              </p:nvSpPr>
              <p:spPr bwMode="auto">
                <a:xfrm>
                  <a:off x="10771404" y="1436442"/>
                  <a:ext cx="864130" cy="534642"/>
                </a:xfrm>
                <a:custGeom>
                  <a:avLst/>
                  <a:gdLst>
                    <a:gd name="T0" fmla="*/ 284 w 686"/>
                    <a:gd name="T1" fmla="*/ 423 h 423"/>
                    <a:gd name="T2" fmla="*/ 303 w 686"/>
                    <a:gd name="T3" fmla="*/ 423 h 423"/>
                    <a:gd name="T4" fmla="*/ 676 w 686"/>
                    <a:gd name="T5" fmla="*/ 234 h 423"/>
                    <a:gd name="T6" fmla="*/ 643 w 686"/>
                    <a:gd name="T7" fmla="*/ 162 h 423"/>
                    <a:gd name="T8" fmla="*/ 572 w 686"/>
                    <a:gd name="T9" fmla="*/ 194 h 423"/>
                    <a:gd name="T10" fmla="*/ 275 w 686"/>
                    <a:gd name="T11" fmla="*/ 310 h 423"/>
                    <a:gd name="T12" fmla="*/ 129 w 686"/>
                    <a:gd name="T13" fmla="*/ 155 h 423"/>
                    <a:gd name="T14" fmla="*/ 64 w 686"/>
                    <a:gd name="T15" fmla="*/ 0 h 423"/>
                    <a:gd name="T16" fmla="*/ 63 w 686"/>
                    <a:gd name="T17" fmla="*/ 12 h 423"/>
                    <a:gd name="T18" fmla="*/ 82 w 686"/>
                    <a:gd name="T19" fmla="*/ 117 h 423"/>
                    <a:gd name="T20" fmla="*/ 44 w 686"/>
                    <a:gd name="T21" fmla="*/ 115 h 423"/>
                    <a:gd name="T22" fmla="*/ 0 w 686"/>
                    <a:gd name="T23" fmla="*/ 119 h 423"/>
                    <a:gd name="T24" fmla="*/ 21 w 686"/>
                    <a:gd name="T25" fmla="*/ 182 h 423"/>
                    <a:gd name="T26" fmla="*/ 284 w 686"/>
                    <a:gd name="T27"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6" h="423">
                      <a:moveTo>
                        <a:pt x="284" y="423"/>
                      </a:moveTo>
                      <a:cubicBezTo>
                        <a:pt x="290" y="423"/>
                        <a:pt x="296" y="423"/>
                        <a:pt x="303" y="423"/>
                      </a:cubicBezTo>
                      <a:cubicBezTo>
                        <a:pt x="466" y="423"/>
                        <a:pt x="648" y="309"/>
                        <a:pt x="676" y="234"/>
                      </a:cubicBezTo>
                      <a:cubicBezTo>
                        <a:pt x="686" y="205"/>
                        <a:pt x="672" y="172"/>
                        <a:pt x="643" y="162"/>
                      </a:cubicBezTo>
                      <a:cubicBezTo>
                        <a:pt x="614" y="151"/>
                        <a:pt x="583" y="165"/>
                        <a:pt x="572" y="194"/>
                      </a:cubicBezTo>
                      <a:cubicBezTo>
                        <a:pt x="554" y="228"/>
                        <a:pt x="400" y="327"/>
                        <a:pt x="275" y="310"/>
                      </a:cubicBezTo>
                      <a:cubicBezTo>
                        <a:pt x="200" y="301"/>
                        <a:pt x="152" y="250"/>
                        <a:pt x="129" y="155"/>
                      </a:cubicBezTo>
                      <a:cubicBezTo>
                        <a:pt x="114" y="95"/>
                        <a:pt x="92" y="44"/>
                        <a:pt x="64" y="0"/>
                      </a:cubicBezTo>
                      <a:cubicBezTo>
                        <a:pt x="64" y="4"/>
                        <a:pt x="63" y="8"/>
                        <a:pt x="63" y="12"/>
                      </a:cubicBezTo>
                      <a:cubicBezTo>
                        <a:pt x="63" y="49"/>
                        <a:pt x="70" y="84"/>
                        <a:pt x="82" y="117"/>
                      </a:cubicBezTo>
                      <a:cubicBezTo>
                        <a:pt x="69" y="116"/>
                        <a:pt x="57" y="115"/>
                        <a:pt x="44" y="115"/>
                      </a:cubicBezTo>
                      <a:cubicBezTo>
                        <a:pt x="29" y="115"/>
                        <a:pt x="15" y="117"/>
                        <a:pt x="0" y="119"/>
                      </a:cubicBezTo>
                      <a:cubicBezTo>
                        <a:pt x="8" y="139"/>
                        <a:pt x="15" y="159"/>
                        <a:pt x="21" y="182"/>
                      </a:cubicBezTo>
                      <a:cubicBezTo>
                        <a:pt x="57" y="330"/>
                        <a:pt x="151" y="415"/>
                        <a:pt x="284" y="4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225" name="Freeform 47"/>
                <p:cNvSpPr>
                  <a:spLocks/>
                </p:cNvSpPr>
                <p:nvPr/>
              </p:nvSpPr>
              <p:spPr bwMode="auto">
                <a:xfrm>
                  <a:off x="11330912" y="1041678"/>
                  <a:ext cx="396318" cy="320163"/>
                </a:xfrm>
                <a:custGeom>
                  <a:avLst/>
                  <a:gdLst>
                    <a:gd name="T0" fmla="*/ 250 w 314"/>
                    <a:gd name="T1" fmla="*/ 254 h 254"/>
                    <a:gd name="T2" fmla="*/ 256 w 314"/>
                    <a:gd name="T3" fmla="*/ 254 h 254"/>
                    <a:gd name="T4" fmla="*/ 311 w 314"/>
                    <a:gd name="T5" fmla="*/ 204 h 254"/>
                    <a:gd name="T6" fmla="*/ 262 w 314"/>
                    <a:gd name="T7" fmla="*/ 143 h 254"/>
                    <a:gd name="T8" fmla="*/ 110 w 314"/>
                    <a:gd name="T9" fmla="*/ 0 h 254"/>
                    <a:gd name="T10" fmla="*/ 85 w 314"/>
                    <a:gd name="T11" fmla="*/ 63 h 254"/>
                    <a:gd name="T12" fmla="*/ 0 w 314"/>
                    <a:gd name="T13" fmla="*/ 28 h 254"/>
                    <a:gd name="T14" fmla="*/ 250 w 31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54">
                      <a:moveTo>
                        <a:pt x="250" y="254"/>
                      </a:moveTo>
                      <a:cubicBezTo>
                        <a:pt x="252" y="254"/>
                        <a:pt x="254" y="254"/>
                        <a:pt x="256" y="254"/>
                      </a:cubicBezTo>
                      <a:cubicBezTo>
                        <a:pt x="284" y="254"/>
                        <a:pt x="308" y="233"/>
                        <a:pt x="311" y="204"/>
                      </a:cubicBezTo>
                      <a:cubicBezTo>
                        <a:pt x="314" y="174"/>
                        <a:pt x="292" y="146"/>
                        <a:pt x="262" y="143"/>
                      </a:cubicBezTo>
                      <a:cubicBezTo>
                        <a:pt x="195" y="136"/>
                        <a:pt x="144" y="69"/>
                        <a:pt x="110" y="0"/>
                      </a:cubicBezTo>
                      <a:cubicBezTo>
                        <a:pt x="100" y="20"/>
                        <a:pt x="90" y="41"/>
                        <a:pt x="85" y="63"/>
                      </a:cubicBezTo>
                      <a:cubicBezTo>
                        <a:pt x="59" y="47"/>
                        <a:pt x="30" y="36"/>
                        <a:pt x="0" y="28"/>
                      </a:cubicBezTo>
                      <a:cubicBezTo>
                        <a:pt x="44" y="125"/>
                        <a:pt x="123" y="240"/>
                        <a:pt x="25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grpSp>
          <p:grpSp>
            <p:nvGrpSpPr>
              <p:cNvPr id="180" name="Group 179"/>
              <p:cNvGrpSpPr/>
              <p:nvPr/>
            </p:nvGrpSpPr>
            <p:grpSpPr>
              <a:xfrm>
                <a:off x="4216780" y="2737622"/>
                <a:ext cx="1552427" cy="811078"/>
                <a:chOff x="5575610" y="3362252"/>
                <a:chExt cx="2494914" cy="1991559"/>
              </a:xfrm>
            </p:grpSpPr>
            <p:cxnSp>
              <p:nvCxnSpPr>
                <p:cNvPr id="181" name="Straight Connector 180"/>
                <p:cNvCxnSpPr/>
                <p:nvPr/>
              </p:nvCxnSpPr>
              <p:spPr>
                <a:xfrm>
                  <a:off x="6242135" y="3362252"/>
                  <a:ext cx="1828389" cy="1991559"/>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575610" y="3367668"/>
                  <a:ext cx="68822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flipH="1">
                <a:off x="6128317" y="2129985"/>
                <a:ext cx="1774553" cy="1337447"/>
                <a:chOff x="5265494" y="3362252"/>
                <a:chExt cx="2137865" cy="2260247"/>
              </a:xfrm>
            </p:grpSpPr>
            <p:cxnSp>
              <p:nvCxnSpPr>
                <p:cNvPr id="184" name="Straight Connector 183"/>
                <p:cNvCxnSpPr/>
                <p:nvPr/>
              </p:nvCxnSpPr>
              <p:spPr>
                <a:xfrm>
                  <a:off x="6242135" y="3362252"/>
                  <a:ext cx="1161224" cy="226024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265494" y="3367668"/>
                  <a:ext cx="998342"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186" name="Group 185"/>
            <p:cNvGrpSpPr/>
            <p:nvPr/>
          </p:nvGrpSpPr>
          <p:grpSpPr>
            <a:xfrm flipH="1" flipV="1">
              <a:off x="4462765" y="3244640"/>
              <a:ext cx="933496" cy="309156"/>
              <a:chOff x="5590820" y="3356648"/>
              <a:chExt cx="2493459" cy="1198198"/>
            </a:xfrm>
          </p:grpSpPr>
          <p:cxnSp>
            <p:nvCxnSpPr>
              <p:cNvPr id="187" name="Straight Connector 186"/>
              <p:cNvCxnSpPr/>
              <p:nvPr/>
            </p:nvCxnSpPr>
            <p:spPr>
              <a:xfrm>
                <a:off x="6591987" y="3357904"/>
                <a:ext cx="1492292" cy="119694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590820" y="3356648"/>
                <a:ext cx="1015547"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 name="Oval 3"/>
            <p:cNvSpPr/>
            <p:nvPr/>
          </p:nvSpPr>
          <p:spPr>
            <a:xfrm>
              <a:off x="3736945" y="3215650"/>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7" name="Oval 56"/>
            <p:cNvSpPr/>
            <p:nvPr/>
          </p:nvSpPr>
          <p:spPr>
            <a:xfrm>
              <a:off x="3927199" y="3308578"/>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8" name="Oval 57"/>
            <p:cNvSpPr/>
            <p:nvPr/>
          </p:nvSpPr>
          <p:spPr>
            <a:xfrm>
              <a:off x="3885709" y="3188630"/>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59" name="Oval 58"/>
            <p:cNvSpPr/>
            <p:nvPr/>
          </p:nvSpPr>
          <p:spPr>
            <a:xfrm>
              <a:off x="4298237" y="3285462"/>
              <a:ext cx="112881" cy="8142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0" name="Oval 59"/>
            <p:cNvSpPr/>
            <p:nvPr/>
          </p:nvSpPr>
          <p:spPr>
            <a:xfrm>
              <a:off x="4336960" y="3168106"/>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1" name="Oval 60"/>
            <p:cNvSpPr/>
            <p:nvPr/>
          </p:nvSpPr>
          <p:spPr>
            <a:xfrm>
              <a:off x="4535937" y="3174872"/>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2" name="Oval 61"/>
            <p:cNvSpPr/>
            <p:nvPr/>
          </p:nvSpPr>
          <p:spPr>
            <a:xfrm>
              <a:off x="3949379" y="2941315"/>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3" name="Oval 62"/>
            <p:cNvSpPr/>
            <p:nvPr/>
          </p:nvSpPr>
          <p:spPr>
            <a:xfrm>
              <a:off x="4078924" y="2866069"/>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4" name="Oval 63"/>
            <p:cNvSpPr/>
            <p:nvPr/>
          </p:nvSpPr>
          <p:spPr>
            <a:xfrm>
              <a:off x="4126135" y="2983638"/>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grpSp>
        <p:nvGrpSpPr>
          <p:cNvPr id="7" name="Group 6"/>
          <p:cNvGrpSpPr/>
          <p:nvPr/>
        </p:nvGrpSpPr>
        <p:grpSpPr>
          <a:xfrm>
            <a:off x="9575706" y="2586207"/>
            <a:ext cx="1705872" cy="1980791"/>
            <a:chOff x="8317274" y="3008089"/>
            <a:chExt cx="1705872" cy="1980791"/>
          </a:xfrm>
        </p:grpSpPr>
        <p:sp>
          <p:nvSpPr>
            <p:cNvPr id="36" name="Freeform 196"/>
            <p:cNvSpPr>
              <a:spLocks noChangeArrowheads="1"/>
            </p:cNvSpPr>
            <p:nvPr/>
          </p:nvSpPr>
          <p:spPr bwMode="auto">
            <a:xfrm>
              <a:off x="8317274" y="3008089"/>
              <a:ext cx="1705872" cy="1980791"/>
            </a:xfrm>
            <a:custGeom>
              <a:avLst/>
              <a:gdLst>
                <a:gd name="T0" fmla="*/ 2125 w 5594"/>
                <a:gd name="T1" fmla="*/ 6183 h 6258"/>
                <a:gd name="T2" fmla="*/ 2125 w 5594"/>
                <a:gd name="T3" fmla="*/ 6183 h 6258"/>
                <a:gd name="T4" fmla="*/ 1528 w 5594"/>
                <a:gd name="T5" fmla="*/ 5314 h 6258"/>
                <a:gd name="T6" fmla="*/ 688 w 5594"/>
                <a:gd name="T7" fmla="*/ 5290 h 6258"/>
                <a:gd name="T8" fmla="*/ 590 w 5594"/>
                <a:gd name="T9" fmla="*/ 4822 h 6258"/>
                <a:gd name="T10" fmla="*/ 431 w 5594"/>
                <a:gd name="T11" fmla="*/ 4639 h 6258"/>
                <a:gd name="T12" fmla="*/ 533 w 5594"/>
                <a:gd name="T13" fmla="*/ 4512 h 6258"/>
                <a:gd name="T14" fmla="*/ 359 w 5594"/>
                <a:gd name="T15" fmla="*/ 4396 h 6258"/>
                <a:gd name="T16" fmla="*/ 252 w 5594"/>
                <a:gd name="T17" fmla="*/ 4203 h 6258"/>
                <a:gd name="T18" fmla="*/ 133 w 5594"/>
                <a:gd name="T19" fmla="*/ 3879 h 6258"/>
                <a:gd name="T20" fmla="*/ 566 w 5594"/>
                <a:gd name="T21" fmla="*/ 2953 h 6258"/>
                <a:gd name="T22" fmla="*/ 1307 w 5594"/>
                <a:gd name="T23" fmla="*/ 728 h 6258"/>
                <a:gd name="T24" fmla="*/ 5191 w 5594"/>
                <a:gd name="T25" fmla="*/ 1885 h 6258"/>
                <a:gd name="T26" fmla="*/ 4324 w 5594"/>
                <a:gd name="T27" fmla="*/ 4586 h 6258"/>
                <a:gd name="T28" fmla="*/ 4363 w 5594"/>
                <a:gd name="T29" fmla="*/ 6257 h 6258"/>
                <a:gd name="T30" fmla="*/ 2125 w 5594"/>
                <a:gd name="T31" fmla="*/ 6257 h 6258"/>
                <a:gd name="T32" fmla="*/ 2125 w 5594"/>
                <a:gd name="T33" fmla="*/ 6183 h 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94" h="6258">
                  <a:moveTo>
                    <a:pt x="2125" y="6183"/>
                  </a:moveTo>
                  <a:lnTo>
                    <a:pt x="2125" y="6183"/>
                  </a:lnTo>
                  <a:cubicBezTo>
                    <a:pt x="2125" y="6183"/>
                    <a:pt x="2156" y="5290"/>
                    <a:pt x="1528" y="5314"/>
                  </a:cubicBezTo>
                  <a:cubicBezTo>
                    <a:pt x="899" y="5341"/>
                    <a:pt x="840" y="5526"/>
                    <a:pt x="688" y="5290"/>
                  </a:cubicBezTo>
                  <a:cubicBezTo>
                    <a:pt x="538" y="5055"/>
                    <a:pt x="690" y="4922"/>
                    <a:pt x="590" y="4822"/>
                  </a:cubicBezTo>
                  <a:cubicBezTo>
                    <a:pt x="590" y="4822"/>
                    <a:pt x="433" y="4741"/>
                    <a:pt x="431" y="4639"/>
                  </a:cubicBezTo>
                  <a:cubicBezTo>
                    <a:pt x="431" y="4536"/>
                    <a:pt x="533" y="4512"/>
                    <a:pt x="533" y="4512"/>
                  </a:cubicBezTo>
                  <a:cubicBezTo>
                    <a:pt x="533" y="4512"/>
                    <a:pt x="364" y="4508"/>
                    <a:pt x="359" y="4396"/>
                  </a:cubicBezTo>
                  <a:cubicBezTo>
                    <a:pt x="352" y="4284"/>
                    <a:pt x="428" y="4277"/>
                    <a:pt x="252" y="4203"/>
                  </a:cubicBezTo>
                  <a:cubicBezTo>
                    <a:pt x="76" y="4129"/>
                    <a:pt x="26" y="4062"/>
                    <a:pt x="133" y="3879"/>
                  </a:cubicBezTo>
                  <a:cubicBezTo>
                    <a:pt x="243" y="3694"/>
                    <a:pt x="607" y="3175"/>
                    <a:pt x="566" y="2953"/>
                  </a:cubicBezTo>
                  <a:cubicBezTo>
                    <a:pt x="524" y="2730"/>
                    <a:pt x="0" y="1457"/>
                    <a:pt x="1307" y="728"/>
                  </a:cubicBezTo>
                  <a:cubicBezTo>
                    <a:pt x="2615" y="0"/>
                    <a:pt x="4789" y="314"/>
                    <a:pt x="5191" y="1885"/>
                  </a:cubicBezTo>
                  <a:cubicBezTo>
                    <a:pt x="5593" y="3456"/>
                    <a:pt x="4324" y="4586"/>
                    <a:pt x="4324" y="4586"/>
                  </a:cubicBezTo>
                  <a:cubicBezTo>
                    <a:pt x="4324" y="4586"/>
                    <a:pt x="3796" y="5578"/>
                    <a:pt x="4363" y="6257"/>
                  </a:cubicBezTo>
                  <a:cubicBezTo>
                    <a:pt x="2125" y="6257"/>
                    <a:pt x="2125" y="6257"/>
                    <a:pt x="2125" y="6257"/>
                  </a:cubicBezTo>
                  <a:lnTo>
                    <a:pt x="2125" y="6183"/>
                  </a:lnTo>
                </a:path>
              </a:pathLst>
            </a:custGeom>
            <a:solidFill>
              <a:schemeClr val="accent1"/>
            </a:solidFill>
            <a:ln>
              <a:noFill/>
            </a:ln>
            <a:effectLst/>
          </p:spPr>
          <p:txBody>
            <a:bodyPr wrap="none" anchor="ctr"/>
            <a:lstStyle/>
            <a:p>
              <a:endParaRPr lang="en-US" sz="3599" b="1" dirty="0">
                <a:latin typeface="Helvetica Neue" charset="0"/>
                <a:ea typeface="Helvetica Neue" charset="0"/>
                <a:cs typeface="Helvetica Neue" charset="0"/>
              </a:endParaRPr>
            </a:p>
          </p:txBody>
        </p:sp>
        <p:sp>
          <p:nvSpPr>
            <p:cNvPr id="37" name="Freeform 41"/>
            <p:cNvSpPr>
              <a:spLocks/>
            </p:cNvSpPr>
            <p:nvPr/>
          </p:nvSpPr>
          <p:spPr bwMode="auto">
            <a:xfrm>
              <a:off x="8570811" y="3184978"/>
              <a:ext cx="1257876" cy="720181"/>
            </a:xfrm>
            <a:custGeom>
              <a:avLst/>
              <a:gdLst>
                <a:gd name="T0" fmla="*/ 2827 w 3034"/>
                <a:gd name="T1" fmla="*/ 1103 h 1671"/>
                <a:gd name="T2" fmla="*/ 2904 w 3034"/>
                <a:gd name="T3" fmla="*/ 899 h 1671"/>
                <a:gd name="T4" fmla="*/ 2597 w 3034"/>
                <a:gd name="T5" fmla="*/ 592 h 1671"/>
                <a:gd name="T6" fmla="*/ 2560 w 3034"/>
                <a:gd name="T7" fmla="*/ 595 h 1671"/>
                <a:gd name="T8" fmla="*/ 2579 w 3034"/>
                <a:gd name="T9" fmla="*/ 490 h 1671"/>
                <a:gd name="T10" fmla="*/ 2272 w 3034"/>
                <a:gd name="T11" fmla="*/ 183 h 1671"/>
                <a:gd name="T12" fmla="*/ 2113 w 3034"/>
                <a:gd name="T13" fmla="*/ 228 h 1671"/>
                <a:gd name="T14" fmla="*/ 1816 w 3034"/>
                <a:gd name="T15" fmla="*/ 0 h 1671"/>
                <a:gd name="T16" fmla="*/ 1810 w 3034"/>
                <a:gd name="T17" fmla="*/ 1 h 1671"/>
                <a:gd name="T18" fmla="*/ 1804 w 3034"/>
                <a:gd name="T19" fmla="*/ 0 h 1671"/>
                <a:gd name="T20" fmla="*/ 1517 w 3034"/>
                <a:gd name="T21" fmla="*/ 232 h 1671"/>
                <a:gd name="T22" fmla="*/ 1229 w 3034"/>
                <a:gd name="T23" fmla="*/ 0 h 1671"/>
                <a:gd name="T24" fmla="*/ 1223 w 3034"/>
                <a:gd name="T25" fmla="*/ 1 h 1671"/>
                <a:gd name="T26" fmla="*/ 1217 w 3034"/>
                <a:gd name="T27" fmla="*/ 0 h 1671"/>
                <a:gd name="T28" fmla="*/ 921 w 3034"/>
                <a:gd name="T29" fmla="*/ 228 h 1671"/>
                <a:gd name="T30" fmla="*/ 762 w 3034"/>
                <a:gd name="T31" fmla="*/ 183 h 1671"/>
                <a:gd name="T32" fmla="*/ 455 w 3034"/>
                <a:gd name="T33" fmla="*/ 490 h 1671"/>
                <a:gd name="T34" fmla="*/ 474 w 3034"/>
                <a:gd name="T35" fmla="*/ 595 h 1671"/>
                <a:gd name="T36" fmla="*/ 436 w 3034"/>
                <a:gd name="T37" fmla="*/ 593 h 1671"/>
                <a:gd name="T38" fmla="*/ 129 w 3034"/>
                <a:gd name="T39" fmla="*/ 900 h 1671"/>
                <a:gd name="T40" fmla="*/ 207 w 3034"/>
                <a:gd name="T41" fmla="*/ 1103 h 1671"/>
                <a:gd name="T42" fmla="*/ 0 w 3034"/>
                <a:gd name="T43" fmla="*/ 1399 h 1671"/>
                <a:gd name="T44" fmla="*/ 31 w 3034"/>
                <a:gd name="T45" fmla="*/ 1534 h 1671"/>
                <a:gd name="T46" fmla="*/ 65 w 3034"/>
                <a:gd name="T47" fmla="*/ 1591 h 1671"/>
                <a:gd name="T48" fmla="*/ 1384 w 3034"/>
                <a:gd name="T49" fmla="*/ 1671 h 1671"/>
                <a:gd name="T50" fmla="*/ 1517 w 3034"/>
                <a:gd name="T51" fmla="*/ 1484 h 1671"/>
                <a:gd name="T52" fmla="*/ 1650 w 3034"/>
                <a:gd name="T53" fmla="*/ 1671 h 1671"/>
                <a:gd name="T54" fmla="*/ 2968 w 3034"/>
                <a:gd name="T55" fmla="*/ 1591 h 1671"/>
                <a:gd name="T56" fmla="*/ 3002 w 3034"/>
                <a:gd name="T57" fmla="*/ 1534 h 1671"/>
                <a:gd name="T58" fmla="*/ 3034 w 3034"/>
                <a:gd name="T59" fmla="*/ 1399 h 1671"/>
                <a:gd name="T60" fmla="*/ 2827 w 3034"/>
                <a:gd name="T61" fmla="*/ 1103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4" h="1671">
                  <a:moveTo>
                    <a:pt x="2827" y="1103"/>
                  </a:moveTo>
                  <a:cubicBezTo>
                    <a:pt x="2875" y="1048"/>
                    <a:pt x="2904" y="977"/>
                    <a:pt x="2904" y="899"/>
                  </a:cubicBezTo>
                  <a:cubicBezTo>
                    <a:pt x="2904" y="730"/>
                    <a:pt x="2767" y="592"/>
                    <a:pt x="2597" y="592"/>
                  </a:cubicBezTo>
                  <a:cubicBezTo>
                    <a:pt x="2585" y="592"/>
                    <a:pt x="2572" y="593"/>
                    <a:pt x="2560" y="595"/>
                  </a:cubicBezTo>
                  <a:cubicBezTo>
                    <a:pt x="2572" y="562"/>
                    <a:pt x="2579" y="527"/>
                    <a:pt x="2579" y="490"/>
                  </a:cubicBezTo>
                  <a:cubicBezTo>
                    <a:pt x="2578" y="321"/>
                    <a:pt x="2441" y="183"/>
                    <a:pt x="2272" y="183"/>
                  </a:cubicBezTo>
                  <a:cubicBezTo>
                    <a:pt x="2213" y="183"/>
                    <a:pt x="2159" y="200"/>
                    <a:pt x="2113" y="228"/>
                  </a:cubicBezTo>
                  <a:cubicBezTo>
                    <a:pt x="2078" y="97"/>
                    <a:pt x="1959" y="0"/>
                    <a:pt x="1816" y="0"/>
                  </a:cubicBezTo>
                  <a:cubicBezTo>
                    <a:pt x="1814" y="0"/>
                    <a:pt x="1812" y="0"/>
                    <a:pt x="1810" y="1"/>
                  </a:cubicBezTo>
                  <a:cubicBezTo>
                    <a:pt x="1808" y="0"/>
                    <a:pt x="1806" y="0"/>
                    <a:pt x="1804" y="0"/>
                  </a:cubicBezTo>
                  <a:cubicBezTo>
                    <a:pt x="1664" y="0"/>
                    <a:pt x="1546" y="100"/>
                    <a:pt x="1517" y="232"/>
                  </a:cubicBezTo>
                  <a:cubicBezTo>
                    <a:pt x="1487" y="100"/>
                    <a:pt x="1369" y="0"/>
                    <a:pt x="1229" y="0"/>
                  </a:cubicBezTo>
                  <a:cubicBezTo>
                    <a:pt x="1227" y="0"/>
                    <a:pt x="1225" y="1"/>
                    <a:pt x="1223" y="1"/>
                  </a:cubicBezTo>
                  <a:cubicBezTo>
                    <a:pt x="1221" y="1"/>
                    <a:pt x="1219" y="0"/>
                    <a:pt x="1217" y="0"/>
                  </a:cubicBezTo>
                  <a:cubicBezTo>
                    <a:pt x="1075" y="0"/>
                    <a:pt x="956" y="97"/>
                    <a:pt x="921" y="228"/>
                  </a:cubicBezTo>
                  <a:cubicBezTo>
                    <a:pt x="874" y="200"/>
                    <a:pt x="820" y="183"/>
                    <a:pt x="762" y="183"/>
                  </a:cubicBezTo>
                  <a:cubicBezTo>
                    <a:pt x="592" y="183"/>
                    <a:pt x="455" y="321"/>
                    <a:pt x="455" y="490"/>
                  </a:cubicBezTo>
                  <a:cubicBezTo>
                    <a:pt x="455" y="527"/>
                    <a:pt x="462" y="563"/>
                    <a:pt x="474" y="595"/>
                  </a:cubicBezTo>
                  <a:cubicBezTo>
                    <a:pt x="461" y="594"/>
                    <a:pt x="449" y="593"/>
                    <a:pt x="436" y="593"/>
                  </a:cubicBezTo>
                  <a:cubicBezTo>
                    <a:pt x="267" y="593"/>
                    <a:pt x="129" y="730"/>
                    <a:pt x="129" y="900"/>
                  </a:cubicBezTo>
                  <a:cubicBezTo>
                    <a:pt x="129" y="978"/>
                    <a:pt x="159" y="1049"/>
                    <a:pt x="207" y="1103"/>
                  </a:cubicBezTo>
                  <a:cubicBezTo>
                    <a:pt x="86" y="1148"/>
                    <a:pt x="0" y="1264"/>
                    <a:pt x="0" y="1399"/>
                  </a:cubicBezTo>
                  <a:cubicBezTo>
                    <a:pt x="0" y="1448"/>
                    <a:pt x="11" y="1493"/>
                    <a:pt x="31" y="1534"/>
                  </a:cubicBezTo>
                  <a:cubicBezTo>
                    <a:pt x="40" y="1554"/>
                    <a:pt x="52" y="1573"/>
                    <a:pt x="65" y="1591"/>
                  </a:cubicBezTo>
                  <a:cubicBezTo>
                    <a:pt x="242" y="1634"/>
                    <a:pt x="759" y="1667"/>
                    <a:pt x="1384" y="1671"/>
                  </a:cubicBezTo>
                  <a:cubicBezTo>
                    <a:pt x="1450" y="1629"/>
                    <a:pt x="1499" y="1562"/>
                    <a:pt x="1517" y="1484"/>
                  </a:cubicBezTo>
                  <a:cubicBezTo>
                    <a:pt x="1534" y="1562"/>
                    <a:pt x="1583" y="1629"/>
                    <a:pt x="1650" y="1671"/>
                  </a:cubicBezTo>
                  <a:cubicBezTo>
                    <a:pt x="2275" y="1667"/>
                    <a:pt x="2791" y="1634"/>
                    <a:pt x="2968" y="1591"/>
                  </a:cubicBezTo>
                  <a:cubicBezTo>
                    <a:pt x="2981" y="1573"/>
                    <a:pt x="2993" y="1554"/>
                    <a:pt x="3002" y="1534"/>
                  </a:cubicBezTo>
                  <a:cubicBezTo>
                    <a:pt x="3022" y="1493"/>
                    <a:pt x="3034" y="1447"/>
                    <a:pt x="3034" y="1399"/>
                  </a:cubicBezTo>
                  <a:cubicBezTo>
                    <a:pt x="3034" y="1263"/>
                    <a:pt x="2947" y="1147"/>
                    <a:pt x="2827" y="1103"/>
                  </a:cubicBezTo>
                  <a:close/>
                </a:path>
              </a:pathLst>
            </a:custGeom>
            <a:solidFill>
              <a:schemeClr val="bg1">
                <a:lumMod val="95000"/>
              </a:schemeClr>
            </a:solidFill>
            <a:ln>
              <a:noFill/>
            </a:ln>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grpSp>
          <p:nvGrpSpPr>
            <p:cNvPr id="38" name="Group 37"/>
            <p:cNvGrpSpPr/>
            <p:nvPr/>
          </p:nvGrpSpPr>
          <p:grpSpPr>
            <a:xfrm>
              <a:off x="8622946" y="3250787"/>
              <a:ext cx="1141851" cy="609261"/>
              <a:chOff x="10435698" y="1026136"/>
              <a:chExt cx="3472061" cy="1784211"/>
            </a:xfrm>
            <a:solidFill>
              <a:schemeClr val="bg1"/>
            </a:solidFill>
          </p:grpSpPr>
          <p:sp>
            <p:nvSpPr>
              <p:cNvPr id="45" name="Freeform 42"/>
              <p:cNvSpPr>
                <a:spLocks/>
              </p:cNvSpPr>
              <p:nvPr/>
            </p:nvSpPr>
            <p:spPr bwMode="auto">
              <a:xfrm>
                <a:off x="12780972" y="2047239"/>
                <a:ext cx="1126787" cy="763108"/>
              </a:xfrm>
              <a:custGeom>
                <a:avLst/>
                <a:gdLst>
                  <a:gd name="T0" fmla="*/ 894 w 894"/>
                  <a:gd name="T1" fmla="*/ 55 h 605"/>
                  <a:gd name="T2" fmla="*/ 379 w 894"/>
                  <a:gd name="T3" fmla="*/ 40 h 605"/>
                  <a:gd name="T4" fmla="*/ 62 w 894"/>
                  <a:gd name="T5" fmla="*/ 256 h 605"/>
                  <a:gd name="T6" fmla="*/ 164 w 894"/>
                  <a:gd name="T7" fmla="*/ 568 h 605"/>
                  <a:gd name="T8" fmla="*/ 287 w 894"/>
                  <a:gd name="T9" fmla="*/ 605 h 605"/>
                  <a:gd name="T10" fmla="*/ 425 w 894"/>
                  <a:gd name="T11" fmla="*/ 541 h 605"/>
                  <a:gd name="T12" fmla="*/ 416 w 894"/>
                  <a:gd name="T13" fmla="*/ 466 h 605"/>
                  <a:gd name="T14" fmla="*/ 342 w 894"/>
                  <a:gd name="T15" fmla="*/ 475 h 605"/>
                  <a:gd name="T16" fmla="*/ 219 w 894"/>
                  <a:gd name="T17" fmla="*/ 478 h 605"/>
                  <a:gd name="T18" fmla="*/ 158 w 894"/>
                  <a:gd name="T19" fmla="*/ 301 h 605"/>
                  <a:gd name="T20" fmla="*/ 403 w 894"/>
                  <a:gd name="T21" fmla="*/ 143 h 605"/>
                  <a:gd name="T22" fmla="*/ 886 w 894"/>
                  <a:gd name="T23" fmla="*/ 162 h 605"/>
                  <a:gd name="T24" fmla="*/ 841 w 894"/>
                  <a:gd name="T25" fmla="*/ 141 h 605"/>
                  <a:gd name="T26" fmla="*/ 894 w 894"/>
                  <a:gd name="T27" fmla="*/ 5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4" h="605">
                    <a:moveTo>
                      <a:pt x="894" y="55"/>
                    </a:moveTo>
                    <a:cubicBezTo>
                      <a:pt x="728" y="14"/>
                      <a:pt x="557" y="0"/>
                      <a:pt x="379" y="40"/>
                    </a:cubicBezTo>
                    <a:cubicBezTo>
                      <a:pt x="218" y="77"/>
                      <a:pt x="112" y="149"/>
                      <a:pt x="62" y="256"/>
                    </a:cubicBezTo>
                    <a:cubicBezTo>
                      <a:pt x="0" y="389"/>
                      <a:pt x="71" y="511"/>
                      <a:pt x="164" y="568"/>
                    </a:cubicBezTo>
                    <a:cubicBezTo>
                      <a:pt x="204" y="593"/>
                      <a:pt x="247" y="605"/>
                      <a:pt x="287" y="605"/>
                    </a:cubicBezTo>
                    <a:cubicBezTo>
                      <a:pt x="341" y="605"/>
                      <a:pt x="391" y="583"/>
                      <a:pt x="425" y="541"/>
                    </a:cubicBezTo>
                    <a:cubicBezTo>
                      <a:pt x="443" y="518"/>
                      <a:pt x="439" y="484"/>
                      <a:pt x="416" y="466"/>
                    </a:cubicBezTo>
                    <a:cubicBezTo>
                      <a:pt x="393" y="448"/>
                      <a:pt x="360" y="452"/>
                      <a:pt x="342" y="475"/>
                    </a:cubicBezTo>
                    <a:cubicBezTo>
                      <a:pt x="311" y="514"/>
                      <a:pt x="256" y="501"/>
                      <a:pt x="219" y="478"/>
                    </a:cubicBezTo>
                    <a:cubicBezTo>
                      <a:pt x="178" y="452"/>
                      <a:pt x="118" y="386"/>
                      <a:pt x="158" y="301"/>
                    </a:cubicBezTo>
                    <a:cubicBezTo>
                      <a:pt x="193" y="225"/>
                      <a:pt x="275" y="172"/>
                      <a:pt x="403" y="143"/>
                    </a:cubicBezTo>
                    <a:cubicBezTo>
                      <a:pt x="567" y="106"/>
                      <a:pt x="728" y="121"/>
                      <a:pt x="886" y="162"/>
                    </a:cubicBezTo>
                    <a:cubicBezTo>
                      <a:pt x="871" y="153"/>
                      <a:pt x="857" y="146"/>
                      <a:pt x="841" y="141"/>
                    </a:cubicBezTo>
                    <a:cubicBezTo>
                      <a:pt x="863" y="115"/>
                      <a:pt x="881" y="86"/>
                      <a:pt x="894"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46" name="Freeform 43"/>
              <p:cNvSpPr>
                <a:spLocks/>
              </p:cNvSpPr>
              <p:nvPr/>
            </p:nvSpPr>
            <p:spPr bwMode="auto">
              <a:xfrm>
                <a:off x="12936390" y="1489285"/>
                <a:ext cx="680735" cy="295296"/>
              </a:xfrm>
              <a:custGeom>
                <a:avLst/>
                <a:gdLst>
                  <a:gd name="T0" fmla="*/ 408 w 539"/>
                  <a:gd name="T1" fmla="*/ 57 h 234"/>
                  <a:gd name="T2" fmla="*/ 67 w 539"/>
                  <a:gd name="T3" fmla="*/ 117 h 234"/>
                  <a:gd name="T4" fmla="*/ 5 w 539"/>
                  <a:gd name="T5" fmla="*/ 160 h 234"/>
                  <a:gd name="T6" fmla="*/ 48 w 539"/>
                  <a:gd name="T7" fmla="*/ 221 h 234"/>
                  <a:gd name="T8" fmla="*/ 178 w 539"/>
                  <a:gd name="T9" fmla="*/ 234 h 234"/>
                  <a:gd name="T10" fmla="*/ 472 w 539"/>
                  <a:gd name="T11" fmla="*/ 141 h 234"/>
                  <a:gd name="T12" fmla="*/ 539 w 539"/>
                  <a:gd name="T13" fmla="*/ 78 h 234"/>
                  <a:gd name="T14" fmla="*/ 487 w 539"/>
                  <a:gd name="T15" fmla="*/ 72 h 234"/>
                  <a:gd name="T16" fmla="*/ 450 w 539"/>
                  <a:gd name="T17" fmla="*/ 75 h 234"/>
                  <a:gd name="T18" fmla="*/ 466 w 539"/>
                  <a:gd name="T19" fmla="*/ 0 h 234"/>
                  <a:gd name="T20" fmla="*/ 408 w 539"/>
                  <a:gd name="T21" fmla="*/ 5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9" h="234">
                    <a:moveTo>
                      <a:pt x="408" y="57"/>
                    </a:moveTo>
                    <a:cubicBezTo>
                      <a:pt x="322" y="122"/>
                      <a:pt x="208" y="142"/>
                      <a:pt x="67" y="117"/>
                    </a:cubicBezTo>
                    <a:cubicBezTo>
                      <a:pt x="38" y="112"/>
                      <a:pt x="10" y="131"/>
                      <a:pt x="5" y="160"/>
                    </a:cubicBezTo>
                    <a:cubicBezTo>
                      <a:pt x="0" y="189"/>
                      <a:pt x="19" y="216"/>
                      <a:pt x="48" y="221"/>
                    </a:cubicBezTo>
                    <a:cubicBezTo>
                      <a:pt x="94" y="230"/>
                      <a:pt x="137" y="234"/>
                      <a:pt x="178" y="234"/>
                    </a:cubicBezTo>
                    <a:cubicBezTo>
                      <a:pt x="293" y="234"/>
                      <a:pt x="391" y="203"/>
                      <a:pt x="472" y="141"/>
                    </a:cubicBezTo>
                    <a:cubicBezTo>
                      <a:pt x="498" y="121"/>
                      <a:pt x="519" y="100"/>
                      <a:pt x="539" y="78"/>
                    </a:cubicBezTo>
                    <a:cubicBezTo>
                      <a:pt x="522" y="75"/>
                      <a:pt x="505" y="72"/>
                      <a:pt x="487" y="72"/>
                    </a:cubicBezTo>
                    <a:cubicBezTo>
                      <a:pt x="475" y="72"/>
                      <a:pt x="462" y="73"/>
                      <a:pt x="450" y="75"/>
                    </a:cubicBezTo>
                    <a:cubicBezTo>
                      <a:pt x="458" y="51"/>
                      <a:pt x="463" y="26"/>
                      <a:pt x="466" y="0"/>
                    </a:cubicBezTo>
                    <a:cubicBezTo>
                      <a:pt x="449" y="20"/>
                      <a:pt x="431" y="40"/>
                      <a:pt x="408"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47" name="Freeform 44"/>
              <p:cNvSpPr>
                <a:spLocks/>
              </p:cNvSpPr>
              <p:nvPr/>
            </p:nvSpPr>
            <p:spPr bwMode="auto">
              <a:xfrm>
                <a:off x="12712587" y="1026136"/>
                <a:ext cx="318608" cy="407198"/>
              </a:xfrm>
              <a:custGeom>
                <a:avLst/>
                <a:gdLst>
                  <a:gd name="T0" fmla="*/ 29 w 253"/>
                  <a:gd name="T1" fmla="*/ 227 h 323"/>
                  <a:gd name="T2" fmla="*/ 17 w 253"/>
                  <a:gd name="T3" fmla="*/ 300 h 323"/>
                  <a:gd name="T4" fmla="*/ 60 w 253"/>
                  <a:gd name="T5" fmla="*/ 322 h 323"/>
                  <a:gd name="T6" fmla="*/ 91 w 253"/>
                  <a:gd name="T7" fmla="*/ 313 h 323"/>
                  <a:gd name="T8" fmla="*/ 252 w 253"/>
                  <a:gd name="T9" fmla="*/ 54 h 323"/>
                  <a:gd name="T10" fmla="*/ 252 w 253"/>
                  <a:gd name="T11" fmla="*/ 44 h 323"/>
                  <a:gd name="T12" fmla="*/ 181 w 253"/>
                  <a:gd name="T13" fmla="*/ 76 h 323"/>
                  <a:gd name="T14" fmla="*/ 148 w 253"/>
                  <a:gd name="T15" fmla="*/ 0 h 323"/>
                  <a:gd name="T16" fmla="*/ 147 w 253"/>
                  <a:gd name="T17" fmla="*/ 41 h 323"/>
                  <a:gd name="T18" fmla="*/ 29 w 253"/>
                  <a:gd name="T19" fmla="*/ 227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23">
                    <a:moveTo>
                      <a:pt x="29" y="227"/>
                    </a:moveTo>
                    <a:cubicBezTo>
                      <a:pt x="6" y="244"/>
                      <a:pt x="0" y="277"/>
                      <a:pt x="17" y="300"/>
                    </a:cubicBezTo>
                    <a:cubicBezTo>
                      <a:pt x="28" y="315"/>
                      <a:pt x="44" y="323"/>
                      <a:pt x="60" y="322"/>
                    </a:cubicBezTo>
                    <a:cubicBezTo>
                      <a:pt x="71" y="322"/>
                      <a:pt x="82" y="319"/>
                      <a:pt x="91" y="313"/>
                    </a:cubicBezTo>
                    <a:cubicBezTo>
                      <a:pt x="184" y="246"/>
                      <a:pt x="238" y="159"/>
                      <a:pt x="252" y="54"/>
                    </a:cubicBezTo>
                    <a:cubicBezTo>
                      <a:pt x="253" y="51"/>
                      <a:pt x="252" y="48"/>
                      <a:pt x="252" y="44"/>
                    </a:cubicBezTo>
                    <a:cubicBezTo>
                      <a:pt x="227" y="52"/>
                      <a:pt x="203" y="62"/>
                      <a:pt x="181" y="76"/>
                    </a:cubicBezTo>
                    <a:cubicBezTo>
                      <a:pt x="173" y="49"/>
                      <a:pt x="162" y="23"/>
                      <a:pt x="148" y="0"/>
                    </a:cubicBezTo>
                    <a:cubicBezTo>
                      <a:pt x="148" y="13"/>
                      <a:pt x="149" y="27"/>
                      <a:pt x="147" y="41"/>
                    </a:cubicBezTo>
                    <a:cubicBezTo>
                      <a:pt x="137" y="116"/>
                      <a:pt x="99" y="177"/>
                      <a:pt x="29" y="2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48" name="Freeform 45"/>
              <p:cNvSpPr>
                <a:spLocks/>
              </p:cNvSpPr>
              <p:nvPr/>
            </p:nvSpPr>
            <p:spPr bwMode="auto">
              <a:xfrm>
                <a:off x="10435698" y="2093864"/>
                <a:ext cx="1331941" cy="652760"/>
              </a:xfrm>
              <a:custGeom>
                <a:avLst/>
                <a:gdLst>
                  <a:gd name="T0" fmla="*/ 423 w 1057"/>
                  <a:gd name="T1" fmla="*/ 258 h 517"/>
                  <a:gd name="T2" fmla="*/ 799 w 1057"/>
                  <a:gd name="T3" fmla="*/ 516 h 517"/>
                  <a:gd name="T4" fmla="*/ 814 w 1057"/>
                  <a:gd name="T5" fmla="*/ 517 h 517"/>
                  <a:gd name="T6" fmla="*/ 1042 w 1057"/>
                  <a:gd name="T7" fmla="*/ 413 h 517"/>
                  <a:gd name="T8" fmla="*/ 1023 w 1057"/>
                  <a:gd name="T9" fmla="*/ 341 h 517"/>
                  <a:gd name="T10" fmla="*/ 951 w 1057"/>
                  <a:gd name="T11" fmla="*/ 361 h 517"/>
                  <a:gd name="T12" fmla="*/ 803 w 1057"/>
                  <a:gd name="T13" fmla="*/ 411 h 517"/>
                  <a:gd name="T14" fmla="*/ 518 w 1057"/>
                  <a:gd name="T15" fmla="*/ 212 h 517"/>
                  <a:gd name="T16" fmla="*/ 35 w 1057"/>
                  <a:gd name="T17" fmla="*/ 32 h 517"/>
                  <a:gd name="T18" fmla="*/ 82 w 1057"/>
                  <a:gd name="T19" fmla="*/ 104 h 517"/>
                  <a:gd name="T20" fmla="*/ 0 w 1057"/>
                  <a:gd name="T21" fmla="*/ 149 h 517"/>
                  <a:gd name="T22" fmla="*/ 423 w 1057"/>
                  <a:gd name="T23" fmla="*/ 258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7" h="517">
                    <a:moveTo>
                      <a:pt x="423" y="258"/>
                    </a:moveTo>
                    <a:cubicBezTo>
                      <a:pt x="498" y="414"/>
                      <a:pt x="639" y="510"/>
                      <a:pt x="799" y="516"/>
                    </a:cubicBezTo>
                    <a:cubicBezTo>
                      <a:pt x="804" y="516"/>
                      <a:pt x="809" y="517"/>
                      <a:pt x="814" y="517"/>
                    </a:cubicBezTo>
                    <a:cubicBezTo>
                      <a:pt x="917" y="516"/>
                      <a:pt x="1006" y="477"/>
                      <a:pt x="1042" y="413"/>
                    </a:cubicBezTo>
                    <a:cubicBezTo>
                      <a:pt x="1057" y="388"/>
                      <a:pt x="1048" y="356"/>
                      <a:pt x="1023" y="341"/>
                    </a:cubicBezTo>
                    <a:cubicBezTo>
                      <a:pt x="998" y="327"/>
                      <a:pt x="965" y="335"/>
                      <a:pt x="951" y="361"/>
                    </a:cubicBezTo>
                    <a:cubicBezTo>
                      <a:pt x="936" y="387"/>
                      <a:pt x="879" y="414"/>
                      <a:pt x="803" y="411"/>
                    </a:cubicBezTo>
                    <a:cubicBezTo>
                      <a:pt x="745" y="408"/>
                      <a:pt x="602" y="385"/>
                      <a:pt x="518" y="212"/>
                    </a:cubicBezTo>
                    <a:cubicBezTo>
                      <a:pt x="424" y="17"/>
                      <a:pt x="208" y="0"/>
                      <a:pt x="35" y="32"/>
                    </a:cubicBezTo>
                    <a:cubicBezTo>
                      <a:pt x="48" y="58"/>
                      <a:pt x="63" y="83"/>
                      <a:pt x="82" y="104"/>
                    </a:cubicBezTo>
                    <a:cubicBezTo>
                      <a:pt x="52" y="115"/>
                      <a:pt x="24" y="131"/>
                      <a:pt x="0" y="149"/>
                    </a:cubicBezTo>
                    <a:cubicBezTo>
                      <a:pt x="120" y="118"/>
                      <a:pt x="340" y="87"/>
                      <a:pt x="423" y="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49" name="Freeform 46"/>
              <p:cNvSpPr>
                <a:spLocks/>
              </p:cNvSpPr>
              <p:nvPr/>
            </p:nvSpPr>
            <p:spPr bwMode="auto">
              <a:xfrm>
                <a:off x="10771404" y="1436442"/>
                <a:ext cx="864130" cy="534642"/>
              </a:xfrm>
              <a:custGeom>
                <a:avLst/>
                <a:gdLst>
                  <a:gd name="T0" fmla="*/ 284 w 686"/>
                  <a:gd name="T1" fmla="*/ 423 h 423"/>
                  <a:gd name="T2" fmla="*/ 303 w 686"/>
                  <a:gd name="T3" fmla="*/ 423 h 423"/>
                  <a:gd name="T4" fmla="*/ 676 w 686"/>
                  <a:gd name="T5" fmla="*/ 234 h 423"/>
                  <a:gd name="T6" fmla="*/ 643 w 686"/>
                  <a:gd name="T7" fmla="*/ 162 h 423"/>
                  <a:gd name="T8" fmla="*/ 572 w 686"/>
                  <a:gd name="T9" fmla="*/ 194 h 423"/>
                  <a:gd name="T10" fmla="*/ 275 w 686"/>
                  <a:gd name="T11" fmla="*/ 310 h 423"/>
                  <a:gd name="T12" fmla="*/ 129 w 686"/>
                  <a:gd name="T13" fmla="*/ 155 h 423"/>
                  <a:gd name="T14" fmla="*/ 64 w 686"/>
                  <a:gd name="T15" fmla="*/ 0 h 423"/>
                  <a:gd name="T16" fmla="*/ 63 w 686"/>
                  <a:gd name="T17" fmla="*/ 12 h 423"/>
                  <a:gd name="T18" fmla="*/ 82 w 686"/>
                  <a:gd name="T19" fmla="*/ 117 h 423"/>
                  <a:gd name="T20" fmla="*/ 44 w 686"/>
                  <a:gd name="T21" fmla="*/ 115 h 423"/>
                  <a:gd name="T22" fmla="*/ 0 w 686"/>
                  <a:gd name="T23" fmla="*/ 119 h 423"/>
                  <a:gd name="T24" fmla="*/ 21 w 686"/>
                  <a:gd name="T25" fmla="*/ 182 h 423"/>
                  <a:gd name="T26" fmla="*/ 284 w 686"/>
                  <a:gd name="T27"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6" h="423">
                    <a:moveTo>
                      <a:pt x="284" y="423"/>
                    </a:moveTo>
                    <a:cubicBezTo>
                      <a:pt x="290" y="423"/>
                      <a:pt x="296" y="423"/>
                      <a:pt x="303" y="423"/>
                    </a:cubicBezTo>
                    <a:cubicBezTo>
                      <a:pt x="466" y="423"/>
                      <a:pt x="648" y="309"/>
                      <a:pt x="676" y="234"/>
                    </a:cubicBezTo>
                    <a:cubicBezTo>
                      <a:pt x="686" y="205"/>
                      <a:pt x="672" y="172"/>
                      <a:pt x="643" y="162"/>
                    </a:cubicBezTo>
                    <a:cubicBezTo>
                      <a:pt x="614" y="151"/>
                      <a:pt x="583" y="165"/>
                      <a:pt x="572" y="194"/>
                    </a:cubicBezTo>
                    <a:cubicBezTo>
                      <a:pt x="554" y="228"/>
                      <a:pt x="400" y="327"/>
                      <a:pt x="275" y="310"/>
                    </a:cubicBezTo>
                    <a:cubicBezTo>
                      <a:pt x="200" y="301"/>
                      <a:pt x="152" y="250"/>
                      <a:pt x="129" y="155"/>
                    </a:cubicBezTo>
                    <a:cubicBezTo>
                      <a:pt x="114" y="95"/>
                      <a:pt x="92" y="44"/>
                      <a:pt x="64" y="0"/>
                    </a:cubicBezTo>
                    <a:cubicBezTo>
                      <a:pt x="64" y="4"/>
                      <a:pt x="63" y="8"/>
                      <a:pt x="63" y="12"/>
                    </a:cubicBezTo>
                    <a:cubicBezTo>
                      <a:pt x="63" y="49"/>
                      <a:pt x="70" y="84"/>
                      <a:pt x="82" y="117"/>
                    </a:cubicBezTo>
                    <a:cubicBezTo>
                      <a:pt x="69" y="116"/>
                      <a:pt x="57" y="115"/>
                      <a:pt x="44" y="115"/>
                    </a:cubicBezTo>
                    <a:cubicBezTo>
                      <a:pt x="29" y="115"/>
                      <a:pt x="15" y="117"/>
                      <a:pt x="0" y="119"/>
                    </a:cubicBezTo>
                    <a:cubicBezTo>
                      <a:pt x="8" y="139"/>
                      <a:pt x="15" y="159"/>
                      <a:pt x="21" y="182"/>
                    </a:cubicBezTo>
                    <a:cubicBezTo>
                      <a:pt x="57" y="330"/>
                      <a:pt x="151" y="415"/>
                      <a:pt x="284" y="4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sp>
            <p:nvSpPr>
              <p:cNvPr id="50" name="Freeform 47"/>
              <p:cNvSpPr>
                <a:spLocks/>
              </p:cNvSpPr>
              <p:nvPr/>
            </p:nvSpPr>
            <p:spPr bwMode="auto">
              <a:xfrm>
                <a:off x="11330912" y="1041678"/>
                <a:ext cx="396318" cy="320163"/>
              </a:xfrm>
              <a:custGeom>
                <a:avLst/>
                <a:gdLst>
                  <a:gd name="T0" fmla="*/ 250 w 314"/>
                  <a:gd name="T1" fmla="*/ 254 h 254"/>
                  <a:gd name="T2" fmla="*/ 256 w 314"/>
                  <a:gd name="T3" fmla="*/ 254 h 254"/>
                  <a:gd name="T4" fmla="*/ 311 w 314"/>
                  <a:gd name="T5" fmla="*/ 204 h 254"/>
                  <a:gd name="T6" fmla="*/ 262 w 314"/>
                  <a:gd name="T7" fmla="*/ 143 h 254"/>
                  <a:gd name="T8" fmla="*/ 110 w 314"/>
                  <a:gd name="T9" fmla="*/ 0 h 254"/>
                  <a:gd name="T10" fmla="*/ 85 w 314"/>
                  <a:gd name="T11" fmla="*/ 63 h 254"/>
                  <a:gd name="T12" fmla="*/ 0 w 314"/>
                  <a:gd name="T13" fmla="*/ 28 h 254"/>
                  <a:gd name="T14" fmla="*/ 250 w 314"/>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54">
                    <a:moveTo>
                      <a:pt x="250" y="254"/>
                    </a:moveTo>
                    <a:cubicBezTo>
                      <a:pt x="252" y="254"/>
                      <a:pt x="254" y="254"/>
                      <a:pt x="256" y="254"/>
                    </a:cubicBezTo>
                    <a:cubicBezTo>
                      <a:pt x="284" y="254"/>
                      <a:pt x="308" y="233"/>
                      <a:pt x="311" y="204"/>
                    </a:cubicBezTo>
                    <a:cubicBezTo>
                      <a:pt x="314" y="174"/>
                      <a:pt x="292" y="146"/>
                      <a:pt x="262" y="143"/>
                    </a:cubicBezTo>
                    <a:cubicBezTo>
                      <a:pt x="195" y="136"/>
                      <a:pt x="144" y="69"/>
                      <a:pt x="110" y="0"/>
                    </a:cubicBezTo>
                    <a:cubicBezTo>
                      <a:pt x="100" y="20"/>
                      <a:pt x="90" y="41"/>
                      <a:pt x="85" y="63"/>
                    </a:cubicBezTo>
                    <a:cubicBezTo>
                      <a:pt x="59" y="47"/>
                      <a:pt x="30" y="36"/>
                      <a:pt x="0" y="28"/>
                    </a:cubicBezTo>
                    <a:cubicBezTo>
                      <a:pt x="44" y="125"/>
                      <a:pt x="123" y="240"/>
                      <a:pt x="25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08" tIns="22854" rIns="45708" bIns="22854" numCol="1" anchor="t" anchorCtr="0" compatLnSpc="1">
                <a:prstTxWarp prst="textNoShape">
                  <a:avLst/>
                </a:prstTxWarp>
              </a:bodyPr>
              <a:lstStyle/>
              <a:p>
                <a:endParaRPr lang="en-US" b="1" dirty="0">
                  <a:latin typeface="Helvetica Neue" charset="0"/>
                  <a:ea typeface="Helvetica Neue" charset="0"/>
                  <a:cs typeface="Helvetica Neue" charset="0"/>
                </a:endParaRPr>
              </a:p>
            </p:txBody>
          </p:sp>
        </p:grpSp>
        <p:sp>
          <p:nvSpPr>
            <p:cNvPr id="66" name="Oval 65"/>
            <p:cNvSpPr/>
            <p:nvPr/>
          </p:nvSpPr>
          <p:spPr>
            <a:xfrm>
              <a:off x="8728887" y="3699349"/>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7" name="Oval 66"/>
            <p:cNvSpPr/>
            <p:nvPr/>
          </p:nvSpPr>
          <p:spPr>
            <a:xfrm>
              <a:off x="8934809" y="3762915"/>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8" name="Oval 67"/>
            <p:cNvSpPr/>
            <p:nvPr/>
          </p:nvSpPr>
          <p:spPr>
            <a:xfrm>
              <a:off x="8982522" y="3376349"/>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9" name="Oval 68"/>
            <p:cNvSpPr/>
            <p:nvPr/>
          </p:nvSpPr>
          <p:spPr>
            <a:xfrm>
              <a:off x="9143660" y="3320310"/>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0" name="Oval 69"/>
            <p:cNvSpPr/>
            <p:nvPr/>
          </p:nvSpPr>
          <p:spPr>
            <a:xfrm>
              <a:off x="9311452" y="3615127"/>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1" name="Oval 70"/>
            <p:cNvSpPr/>
            <p:nvPr/>
          </p:nvSpPr>
          <p:spPr>
            <a:xfrm>
              <a:off x="9323973" y="3760143"/>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72" name="Oval 71"/>
            <p:cNvSpPr/>
            <p:nvPr/>
          </p:nvSpPr>
          <p:spPr>
            <a:xfrm>
              <a:off x="9507113" y="3589121"/>
              <a:ext cx="112881" cy="7802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cxnSp>
        <p:nvCxnSpPr>
          <p:cNvPr id="11" name="Straight Connector 10"/>
          <p:cNvCxnSpPr>
            <a:cxnSpLocks/>
          </p:cNvCxnSpPr>
          <p:nvPr/>
        </p:nvCxnSpPr>
        <p:spPr>
          <a:xfrm>
            <a:off x="5993394" y="1326776"/>
            <a:ext cx="36214" cy="5264147"/>
          </a:xfrm>
          <a:prstGeom prst="line">
            <a:avLst/>
          </a:prstGeom>
          <a:ln w="317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94295" y="6062932"/>
            <a:ext cx="3974165" cy="461665"/>
          </a:xfrm>
          <a:prstGeom prst="rect">
            <a:avLst/>
          </a:prstGeom>
          <a:noFill/>
        </p:spPr>
        <p:txBody>
          <a:bodyPr wrap="none" rtlCol="0">
            <a:spAutoFit/>
          </a:bodyPr>
          <a:lstStyle/>
          <a:p>
            <a:r>
              <a:rPr lang="en-US" sz="1200" dirty="0">
                <a:latin typeface="Helvetica Neue" charset="0"/>
                <a:ea typeface="Helvetica Neue" charset="0"/>
                <a:cs typeface="Helvetica Neue" charset="0"/>
              </a:rPr>
              <a:t>*after Paula M. </a:t>
            </a:r>
            <a:r>
              <a:rPr lang="en-US" sz="1200" dirty="0" err="1">
                <a:latin typeface="Helvetica Neue" charset="0"/>
                <a:ea typeface="Helvetica Neue" charset="0"/>
                <a:cs typeface="Helvetica Neue" charset="0"/>
              </a:rPr>
              <a:t>Niedenthal</a:t>
            </a:r>
            <a:r>
              <a:rPr lang="en-US" sz="1200" dirty="0">
                <a:latin typeface="Helvetica Neue" charset="0"/>
                <a:ea typeface="Helvetica Neue" charset="0"/>
                <a:cs typeface="Helvetica Neue" charset="0"/>
              </a:rPr>
              <a:t>, “Embodying Emotion” 2007</a:t>
            </a:r>
          </a:p>
          <a:p>
            <a:r>
              <a:rPr lang="en-US" sz="1200" dirty="0">
                <a:latin typeface="Helvetica Neue" charset="0"/>
                <a:ea typeface="Helvetica Neue" charset="0"/>
                <a:cs typeface="Helvetica Neue" charset="0"/>
              </a:rPr>
              <a:t>Icons from </a:t>
            </a:r>
            <a:r>
              <a:rPr lang="en-US" sz="1200" dirty="0" err="1">
                <a:latin typeface="Helvetica Neue" charset="0"/>
                <a:ea typeface="Helvetica Neue" charset="0"/>
                <a:cs typeface="Helvetica Neue" charset="0"/>
              </a:rPr>
              <a:t>thenounproject.com</a:t>
            </a:r>
            <a:endParaRPr lang="en-US" sz="1200" dirty="0">
              <a:latin typeface="Helvetica Neue" charset="0"/>
              <a:ea typeface="Helvetica Neue" charset="0"/>
              <a:cs typeface="Helvetica Neue" charset="0"/>
            </a:endParaRPr>
          </a:p>
        </p:txBody>
      </p:sp>
      <p:pic>
        <p:nvPicPr>
          <p:cNvPr id="65" name="Picture 64"/>
          <p:cNvPicPr>
            <a:picLocks noChangeAspect="1"/>
          </p:cNvPicPr>
          <p:nvPr/>
        </p:nvPicPr>
        <p:blipFill>
          <a:blip r:embed="rId3"/>
          <a:stretch>
            <a:fillRect/>
          </a:stretch>
        </p:blipFill>
        <p:spPr>
          <a:xfrm>
            <a:off x="311053" y="3206250"/>
            <a:ext cx="1343002" cy="1320986"/>
          </a:xfrm>
          <a:prstGeom prst="rect">
            <a:avLst/>
          </a:prstGeom>
        </p:spPr>
      </p:pic>
      <p:pic>
        <p:nvPicPr>
          <p:cNvPr id="73" name="Picture 72"/>
          <p:cNvPicPr>
            <a:picLocks noChangeAspect="1"/>
          </p:cNvPicPr>
          <p:nvPr/>
        </p:nvPicPr>
        <p:blipFill>
          <a:blip r:embed="rId3"/>
          <a:stretch>
            <a:fillRect/>
          </a:stretch>
        </p:blipFill>
        <p:spPr>
          <a:xfrm>
            <a:off x="7556374" y="3377272"/>
            <a:ext cx="820596" cy="807144"/>
          </a:xfrm>
          <a:prstGeom prst="rect">
            <a:avLst/>
          </a:prstGeom>
          <a:solidFill>
            <a:schemeClr val="bg1">
              <a:lumMod val="85000"/>
            </a:schemeClr>
          </a:solidFill>
        </p:spPr>
      </p:pic>
      <p:sp>
        <p:nvSpPr>
          <p:cNvPr id="2" name="Title 1">
            <a:extLst>
              <a:ext uri="{FF2B5EF4-FFF2-40B4-BE49-F238E27FC236}">
                <a16:creationId xmlns:a16="http://schemas.microsoft.com/office/drawing/2014/main" id="{874569E4-5FB6-460A-8AAB-76A01CE5661B}"/>
              </a:ext>
            </a:extLst>
          </p:cNvPr>
          <p:cNvSpPr>
            <a:spLocks noGrp="1"/>
          </p:cNvSpPr>
          <p:nvPr>
            <p:ph type="title"/>
          </p:nvPr>
        </p:nvSpPr>
        <p:spPr/>
        <p:txBody>
          <a:bodyPr/>
          <a:lstStyle/>
          <a:p>
            <a:r>
              <a:rPr lang="en-US" b="1" spc="150" dirty="0">
                <a:latin typeface="Helvetica Neue" charset="0"/>
                <a:ea typeface="Helvetica Neue" charset="0"/>
                <a:cs typeface="Helvetica Neue" charset="0"/>
                <a:sym typeface="Bebas Neue" charset="0"/>
              </a:rPr>
              <a:t>MIRROR NEURON THEORY</a:t>
            </a:r>
            <a:br>
              <a:rPr lang="en-US" b="1" spc="150" dirty="0">
                <a:solidFill>
                  <a:schemeClr val="accent2"/>
                </a:solidFill>
                <a:latin typeface="Helvetica Neue" charset="0"/>
                <a:ea typeface="Helvetica Neue" charset="0"/>
                <a:cs typeface="Helvetica Neue" charset="0"/>
                <a:sym typeface="Bebas Neue" charset="0"/>
              </a:rPr>
            </a:br>
            <a:endParaRPr lang="en-CA" dirty="0"/>
          </a:p>
        </p:txBody>
      </p:sp>
    </p:spTree>
    <p:extLst>
      <p:ext uri="{BB962C8B-B14F-4D97-AF65-F5344CB8AC3E}">
        <p14:creationId xmlns:p14="http://schemas.microsoft.com/office/powerpoint/2010/main" val="1991654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758167" y="6348532"/>
            <a:ext cx="1002197" cy="276999"/>
          </a:xfrm>
          <a:prstGeom prst="rect">
            <a:avLst/>
          </a:prstGeom>
        </p:spPr>
        <p:txBody>
          <a:bodyPr wrap="none">
            <a:spAutoFit/>
          </a:bodyPr>
          <a:lstStyle/>
          <a:p>
            <a:r>
              <a:rPr lang="en-US" sz="1200">
                <a:solidFill>
                  <a:schemeClr val="bg1"/>
                </a:solidFill>
                <a:latin typeface="Helvetica Neue" charset="0"/>
                <a:ea typeface="Helvetica Neue" charset="0"/>
                <a:cs typeface="Helvetica Neue" charset="0"/>
              </a:rPr>
              <a:t>Istockphoto</a:t>
            </a:r>
            <a:endParaRPr lang="en-US" sz="1200" dirty="0">
              <a:solidFill>
                <a:schemeClr val="bg1"/>
              </a:solidFill>
              <a:latin typeface="Helvetica Neue" charset="0"/>
              <a:ea typeface="Helvetica Neue" charset="0"/>
              <a:cs typeface="Helvetica Neue" charset="0"/>
            </a:endParaRPr>
          </a:p>
        </p:txBody>
      </p:sp>
      <p:pic>
        <p:nvPicPr>
          <p:cNvPr id="8" name="Picture 7">
            <a:extLst>
              <a:ext uri="{FF2B5EF4-FFF2-40B4-BE49-F238E27FC236}">
                <a16:creationId xmlns:a16="http://schemas.microsoft.com/office/drawing/2014/main" id="{490C809A-7ED3-5E46-AF1A-A53543CE8184}"/>
              </a:ext>
            </a:extLst>
          </p:cNvPr>
          <p:cNvPicPr>
            <a:picLocks noChangeAspect="1"/>
          </p:cNvPicPr>
          <p:nvPr/>
        </p:nvPicPr>
        <p:blipFill>
          <a:blip r:embed="rId3"/>
          <a:stretch>
            <a:fillRect/>
          </a:stretch>
        </p:blipFill>
        <p:spPr>
          <a:xfrm>
            <a:off x="2829910" y="1401519"/>
            <a:ext cx="5888573" cy="3927225"/>
          </a:xfrm>
          <a:prstGeom prst="rect">
            <a:avLst/>
          </a:prstGeom>
        </p:spPr>
      </p:pic>
      <p:sp>
        <p:nvSpPr>
          <p:cNvPr id="2" name="Title 1">
            <a:extLst>
              <a:ext uri="{FF2B5EF4-FFF2-40B4-BE49-F238E27FC236}">
                <a16:creationId xmlns:a16="http://schemas.microsoft.com/office/drawing/2014/main" id="{EC3AD44D-17FD-4B82-9C18-945AA364034D}"/>
              </a:ext>
            </a:extLst>
          </p:cNvPr>
          <p:cNvSpPr>
            <a:spLocks noGrp="1"/>
          </p:cNvSpPr>
          <p:nvPr>
            <p:ph type="title"/>
          </p:nvPr>
        </p:nvSpPr>
        <p:spPr>
          <a:xfrm>
            <a:off x="838200" y="387544"/>
            <a:ext cx="10515600" cy="1325563"/>
          </a:xfrm>
        </p:spPr>
        <p:txBody>
          <a:bodyPr/>
          <a:lstStyle/>
          <a:p>
            <a:r>
              <a:rPr lang="en-US" b="1" spc="150" dirty="0">
                <a:latin typeface="Helvetica Neue" charset="0"/>
                <a:ea typeface="Helvetica Neue" charset="0"/>
                <a:cs typeface="Helvetica Neue" charset="0"/>
                <a:sym typeface="Bebas Neue" charset="0"/>
              </a:rPr>
              <a:t>INTERSENSORY INTEGRATION</a:t>
            </a:r>
            <a:br>
              <a:rPr lang="en-US" b="1" spc="150" dirty="0">
                <a:solidFill>
                  <a:schemeClr val="accent2"/>
                </a:solidFill>
                <a:latin typeface="Helvetica Neue" charset="0"/>
                <a:ea typeface="Helvetica Neue" charset="0"/>
                <a:cs typeface="Helvetica Neue" charset="0"/>
                <a:sym typeface="Bebas Neue" charset="0"/>
              </a:rPr>
            </a:br>
            <a:endParaRPr lang="en-CA" dirty="0"/>
          </a:p>
        </p:txBody>
      </p:sp>
    </p:spTree>
    <p:extLst>
      <p:ext uri="{BB962C8B-B14F-4D97-AF65-F5344CB8AC3E}">
        <p14:creationId xmlns:p14="http://schemas.microsoft.com/office/powerpoint/2010/main" val="2675664524"/>
      </p:ext>
    </p:extLst>
  </p:cSld>
  <p:clrMapOvr>
    <a:masterClrMapping/>
  </p:clrMapOvr>
  <mc:AlternateContent xmlns:mc="http://schemas.openxmlformats.org/markup-compatibility/2006" xmlns:p14="http://schemas.microsoft.com/office/powerpoint/2010/main">
    <mc:Choice Requires="p14">
      <p:transition spd="slow" p14:dur="2000" advTm="71749"/>
    </mc:Choice>
    <mc:Fallback xmlns="">
      <p:transition spd="slow" advTm="7174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1143-E1F8-9A4F-9ECB-9EC8F68393FA}"/>
              </a:ext>
            </a:extLst>
          </p:cNvPr>
          <p:cNvSpPr>
            <a:spLocks noGrp="1"/>
          </p:cNvSpPr>
          <p:nvPr>
            <p:ph type="title"/>
          </p:nvPr>
        </p:nvSpPr>
        <p:spPr/>
        <p:txBody>
          <a:bodyPr/>
          <a:lstStyle/>
          <a:p>
            <a:r>
              <a:rPr lang="en-US" dirty="0"/>
              <a:t>Sound + Image: </a:t>
            </a:r>
            <a:r>
              <a:rPr lang="en-US" dirty="0" err="1"/>
              <a:t>Bouba</a:t>
            </a:r>
            <a:r>
              <a:rPr lang="en-US" dirty="0"/>
              <a:t> &amp; Kiki</a:t>
            </a:r>
          </a:p>
        </p:txBody>
      </p:sp>
      <p:pic>
        <p:nvPicPr>
          <p:cNvPr id="4" name="Picture 3">
            <a:extLst>
              <a:ext uri="{FF2B5EF4-FFF2-40B4-BE49-F238E27FC236}">
                <a16:creationId xmlns:a16="http://schemas.microsoft.com/office/drawing/2014/main" id="{CABBF5A8-7BDF-6141-A243-156186743409}"/>
              </a:ext>
            </a:extLst>
          </p:cNvPr>
          <p:cNvPicPr>
            <a:picLocks noChangeAspect="1"/>
          </p:cNvPicPr>
          <p:nvPr/>
        </p:nvPicPr>
        <p:blipFill>
          <a:blip r:embed="rId2"/>
          <a:stretch>
            <a:fillRect/>
          </a:stretch>
        </p:blipFill>
        <p:spPr>
          <a:xfrm>
            <a:off x="2604354" y="2035201"/>
            <a:ext cx="7797800" cy="3556000"/>
          </a:xfrm>
          <a:prstGeom prst="rect">
            <a:avLst/>
          </a:prstGeom>
        </p:spPr>
      </p:pic>
    </p:spTree>
    <p:extLst>
      <p:ext uri="{BB962C8B-B14F-4D97-AF65-F5344CB8AC3E}">
        <p14:creationId xmlns:p14="http://schemas.microsoft.com/office/powerpoint/2010/main" val="123944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A5647-5560-7948-A59B-860D87802E26}"/>
              </a:ext>
            </a:extLst>
          </p:cNvPr>
          <p:cNvSpPr>
            <a:spLocks noGrp="1"/>
          </p:cNvSpPr>
          <p:nvPr>
            <p:ph type="body" sz="quarter" idx="10"/>
          </p:nvPr>
        </p:nvSpPr>
        <p:spPr/>
        <p:txBody>
          <a:bodyPr/>
          <a:lstStyle/>
          <a:p>
            <a:pPr marL="0" indent="0">
              <a:buNone/>
            </a:pPr>
            <a:r>
              <a:rPr lang="en-US" dirty="0"/>
              <a:t>Pavlov’s Dog: 1890s</a:t>
            </a:r>
          </a:p>
          <a:p>
            <a:pPr marL="0" indent="0">
              <a:buNone/>
            </a:pPr>
            <a:endParaRPr lang="en-US" dirty="0"/>
          </a:p>
          <a:p>
            <a:r>
              <a:rPr lang="en-US" dirty="0"/>
              <a:t>Stimulus: stimulates senses</a:t>
            </a:r>
          </a:p>
          <a:p>
            <a:pPr lvl="1"/>
            <a:r>
              <a:rPr lang="en-US" dirty="0"/>
              <a:t>Induces a Response</a:t>
            </a:r>
          </a:p>
          <a:p>
            <a:endParaRPr lang="en-US" dirty="0"/>
          </a:p>
          <a:p>
            <a:r>
              <a:rPr lang="en-US" b="1" dirty="0"/>
              <a:t>Conditioned</a:t>
            </a:r>
            <a:r>
              <a:rPr lang="en-US" dirty="0"/>
              <a:t>: learned response</a:t>
            </a:r>
          </a:p>
          <a:p>
            <a:pPr marL="0" indent="0">
              <a:buNone/>
            </a:pPr>
            <a:endParaRPr lang="en-US" dirty="0"/>
          </a:p>
        </p:txBody>
      </p:sp>
      <p:sp>
        <p:nvSpPr>
          <p:cNvPr id="2" name="Title 1">
            <a:extLst>
              <a:ext uri="{FF2B5EF4-FFF2-40B4-BE49-F238E27FC236}">
                <a16:creationId xmlns:a16="http://schemas.microsoft.com/office/drawing/2014/main" id="{3397B85F-92CF-F441-A020-D260DA7C9477}"/>
              </a:ext>
            </a:extLst>
          </p:cNvPr>
          <p:cNvSpPr>
            <a:spLocks noGrp="1"/>
          </p:cNvSpPr>
          <p:nvPr>
            <p:ph type="title"/>
          </p:nvPr>
        </p:nvSpPr>
        <p:spPr/>
        <p:txBody>
          <a:bodyPr/>
          <a:lstStyle/>
          <a:p>
            <a:r>
              <a:rPr lang="en-US" dirty="0"/>
              <a:t>Classical Conditioning</a:t>
            </a:r>
          </a:p>
        </p:txBody>
      </p:sp>
      <p:pic>
        <p:nvPicPr>
          <p:cNvPr id="4" name="Picture 3">
            <a:extLst>
              <a:ext uri="{FF2B5EF4-FFF2-40B4-BE49-F238E27FC236}">
                <a16:creationId xmlns:a16="http://schemas.microsoft.com/office/drawing/2014/main" id="{A83EEEF3-60DD-B649-99D8-238B7F5B14A5}"/>
              </a:ext>
            </a:extLst>
          </p:cNvPr>
          <p:cNvPicPr>
            <a:picLocks noChangeAspect="1"/>
          </p:cNvPicPr>
          <p:nvPr/>
        </p:nvPicPr>
        <p:blipFill>
          <a:blip r:embed="rId2"/>
          <a:stretch>
            <a:fillRect/>
          </a:stretch>
        </p:blipFill>
        <p:spPr>
          <a:xfrm>
            <a:off x="6602506" y="1765674"/>
            <a:ext cx="4165600" cy="2654300"/>
          </a:xfrm>
          <a:prstGeom prst="rect">
            <a:avLst/>
          </a:prstGeom>
        </p:spPr>
      </p:pic>
      <p:sp>
        <p:nvSpPr>
          <p:cNvPr id="6" name="TextBox 5">
            <a:extLst>
              <a:ext uri="{FF2B5EF4-FFF2-40B4-BE49-F238E27FC236}">
                <a16:creationId xmlns:a16="http://schemas.microsoft.com/office/drawing/2014/main" id="{11F1E6A4-FBE8-2940-A760-72220A235113}"/>
              </a:ext>
            </a:extLst>
          </p:cNvPr>
          <p:cNvSpPr txBox="1"/>
          <p:nvPr/>
        </p:nvSpPr>
        <p:spPr>
          <a:xfrm>
            <a:off x="9346984" y="4253272"/>
            <a:ext cx="1867499" cy="1200329"/>
          </a:xfrm>
          <a:prstGeom prst="rect">
            <a:avLst/>
          </a:prstGeom>
          <a:noFill/>
        </p:spPr>
        <p:txBody>
          <a:bodyPr wrap="none" rtlCol="0">
            <a:spAutoFit/>
          </a:bodyPr>
          <a:lstStyle/>
          <a:p>
            <a:r>
              <a:rPr lang="en-US" dirty="0"/>
              <a:t>Neutral stimulus:</a:t>
            </a:r>
            <a:br>
              <a:rPr lang="en-US" dirty="0"/>
            </a:br>
            <a:r>
              <a:rPr lang="en-US" dirty="0"/>
              <a:t>doesn’t in itself</a:t>
            </a:r>
            <a:br>
              <a:rPr lang="en-US" dirty="0"/>
            </a:br>
            <a:r>
              <a:rPr lang="en-US" dirty="0"/>
              <a:t>produce response</a:t>
            </a:r>
            <a:br>
              <a:rPr lang="en-US" dirty="0"/>
            </a:br>
            <a:r>
              <a:rPr lang="en-US" dirty="0"/>
              <a:t>until learned</a:t>
            </a:r>
          </a:p>
        </p:txBody>
      </p:sp>
    </p:spTree>
    <p:extLst>
      <p:ext uri="{BB962C8B-B14F-4D97-AF65-F5344CB8AC3E}">
        <p14:creationId xmlns:p14="http://schemas.microsoft.com/office/powerpoint/2010/main" val="110711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9AFD37-72C4-F045-8751-2E6DF32F89B6}"/>
              </a:ext>
            </a:extLst>
          </p:cNvPr>
          <p:cNvPicPr>
            <a:picLocks noChangeAspect="1"/>
          </p:cNvPicPr>
          <p:nvPr/>
        </p:nvPicPr>
        <p:blipFill>
          <a:blip r:embed="rId2"/>
          <a:stretch>
            <a:fillRect/>
          </a:stretch>
        </p:blipFill>
        <p:spPr>
          <a:xfrm>
            <a:off x="3366435" y="807645"/>
            <a:ext cx="4571750" cy="5535403"/>
          </a:xfrm>
          <a:prstGeom prst="rect">
            <a:avLst/>
          </a:prstGeom>
        </p:spPr>
      </p:pic>
    </p:spTree>
    <p:extLst>
      <p:ext uri="{BB962C8B-B14F-4D97-AF65-F5344CB8AC3E}">
        <p14:creationId xmlns:p14="http://schemas.microsoft.com/office/powerpoint/2010/main" val="655552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244F-33EC-2841-839D-2AEA043CD32A}"/>
              </a:ext>
            </a:extLst>
          </p:cNvPr>
          <p:cNvSpPr>
            <a:spLocks noGrp="1"/>
          </p:cNvSpPr>
          <p:nvPr>
            <p:ph type="title"/>
          </p:nvPr>
        </p:nvSpPr>
        <p:spPr/>
        <p:txBody>
          <a:bodyPr/>
          <a:lstStyle/>
          <a:p>
            <a:r>
              <a:rPr lang="en-US" dirty="0"/>
              <a:t>Conditioning: Reward sounds</a:t>
            </a:r>
          </a:p>
        </p:txBody>
      </p:sp>
      <p:pic>
        <p:nvPicPr>
          <p:cNvPr id="4" name="Picture 3">
            <a:extLst>
              <a:ext uri="{FF2B5EF4-FFF2-40B4-BE49-F238E27FC236}">
                <a16:creationId xmlns:a16="http://schemas.microsoft.com/office/drawing/2014/main" id="{F1F20404-1A4B-A740-87C7-C854F7833887}"/>
              </a:ext>
            </a:extLst>
          </p:cNvPr>
          <p:cNvPicPr>
            <a:picLocks noChangeAspect="1"/>
          </p:cNvPicPr>
          <p:nvPr/>
        </p:nvPicPr>
        <p:blipFill>
          <a:blip r:embed="rId2"/>
          <a:stretch>
            <a:fillRect/>
          </a:stretch>
        </p:blipFill>
        <p:spPr>
          <a:xfrm>
            <a:off x="3611907" y="1477921"/>
            <a:ext cx="4968186" cy="4869172"/>
          </a:xfrm>
          <a:prstGeom prst="rect">
            <a:avLst/>
          </a:prstGeom>
        </p:spPr>
      </p:pic>
    </p:spTree>
    <p:extLst>
      <p:ext uri="{BB962C8B-B14F-4D97-AF65-F5344CB8AC3E}">
        <p14:creationId xmlns:p14="http://schemas.microsoft.com/office/powerpoint/2010/main" val="212503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06B61-E97B-6C4B-A503-9384542D072E}"/>
              </a:ext>
            </a:extLst>
          </p:cNvPr>
          <p:cNvSpPr>
            <a:spLocks noGrp="1"/>
          </p:cNvSpPr>
          <p:nvPr>
            <p:ph type="title"/>
          </p:nvPr>
        </p:nvSpPr>
        <p:spPr/>
        <p:txBody>
          <a:bodyPr/>
          <a:lstStyle/>
          <a:p>
            <a:r>
              <a:rPr lang="en-US" dirty="0"/>
              <a:t>Operant conditioning (BF Skinner, 1938)</a:t>
            </a:r>
          </a:p>
        </p:txBody>
      </p:sp>
      <p:pic>
        <p:nvPicPr>
          <p:cNvPr id="5" name="Picture 4">
            <a:extLst>
              <a:ext uri="{FF2B5EF4-FFF2-40B4-BE49-F238E27FC236}">
                <a16:creationId xmlns:a16="http://schemas.microsoft.com/office/drawing/2014/main" id="{1652D3BB-7688-2B41-BDFD-BAC3D96AF18F}"/>
              </a:ext>
            </a:extLst>
          </p:cNvPr>
          <p:cNvPicPr>
            <a:picLocks noChangeAspect="1"/>
          </p:cNvPicPr>
          <p:nvPr/>
        </p:nvPicPr>
        <p:blipFill>
          <a:blip r:embed="rId2"/>
          <a:stretch>
            <a:fillRect/>
          </a:stretch>
        </p:blipFill>
        <p:spPr>
          <a:xfrm>
            <a:off x="2912215" y="1542770"/>
            <a:ext cx="6491654" cy="4868741"/>
          </a:xfrm>
          <a:prstGeom prst="rect">
            <a:avLst/>
          </a:prstGeom>
        </p:spPr>
      </p:pic>
      <p:sp>
        <p:nvSpPr>
          <p:cNvPr id="3" name="Rectangle 2">
            <a:extLst>
              <a:ext uri="{FF2B5EF4-FFF2-40B4-BE49-F238E27FC236}">
                <a16:creationId xmlns:a16="http://schemas.microsoft.com/office/drawing/2014/main" id="{041E0136-0B31-3144-B5CB-AEB6C8EF1D68}"/>
              </a:ext>
            </a:extLst>
          </p:cNvPr>
          <p:cNvSpPr/>
          <p:nvPr/>
        </p:nvSpPr>
        <p:spPr>
          <a:xfrm>
            <a:off x="6468652" y="5622290"/>
            <a:ext cx="6096000" cy="246221"/>
          </a:xfrm>
          <a:prstGeom prst="rect">
            <a:avLst/>
          </a:prstGeom>
        </p:spPr>
        <p:txBody>
          <a:bodyPr>
            <a:spAutoFit/>
          </a:bodyPr>
          <a:lstStyle/>
          <a:p>
            <a:r>
              <a:rPr lang="en-CA" sz="1000" dirty="0">
                <a:hlinkClick r:id="rId3"/>
              </a:rPr>
              <a:t>https://schoolworkhelper.net/b-f-skinner-operant-conditioning-skinner-box-baby-tender/</a:t>
            </a:r>
            <a:endParaRPr lang="en-US" sz="1000" dirty="0"/>
          </a:p>
        </p:txBody>
      </p:sp>
    </p:spTree>
    <p:extLst>
      <p:ext uri="{BB962C8B-B14F-4D97-AF65-F5344CB8AC3E}">
        <p14:creationId xmlns:p14="http://schemas.microsoft.com/office/powerpoint/2010/main" val="393181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D94C-CF52-8646-AF73-553074BA7E4B}"/>
              </a:ext>
            </a:extLst>
          </p:cNvPr>
          <p:cNvSpPr>
            <a:spLocks noGrp="1"/>
          </p:cNvSpPr>
          <p:nvPr>
            <p:ph type="body" sz="quarter" idx="10"/>
          </p:nvPr>
        </p:nvSpPr>
        <p:spPr/>
        <p:txBody>
          <a:bodyPr>
            <a:normAutofit/>
          </a:bodyPr>
          <a:lstStyle/>
          <a:p>
            <a:r>
              <a:rPr lang="en-US" dirty="0" err="1"/>
              <a:t>Behaviours</a:t>
            </a:r>
            <a:r>
              <a:rPr lang="en-US" dirty="0"/>
              <a:t> have consequences : neutral </a:t>
            </a:r>
            <a:r>
              <a:rPr lang="en-US" dirty="0" err="1"/>
              <a:t>operants</a:t>
            </a:r>
            <a:r>
              <a:rPr lang="en-US" dirty="0"/>
              <a:t>, reinforcers and punishers</a:t>
            </a:r>
          </a:p>
          <a:p>
            <a:endParaRPr lang="en-US" dirty="0"/>
          </a:p>
          <a:p>
            <a:r>
              <a:rPr lang="en-US" dirty="0">
                <a:solidFill>
                  <a:schemeClr val="accent6"/>
                </a:solidFill>
              </a:rPr>
              <a:t>Positive Reinforcement </a:t>
            </a:r>
            <a:r>
              <a:rPr lang="en-US" dirty="0"/>
              <a:t>: gives rewards e.g. in a game</a:t>
            </a:r>
          </a:p>
          <a:p>
            <a:r>
              <a:rPr lang="en-US" dirty="0">
                <a:solidFill>
                  <a:srgbClr val="FF0000"/>
                </a:solidFill>
              </a:rPr>
              <a:t>Negative Reinforcement : </a:t>
            </a:r>
            <a:r>
              <a:rPr lang="en-US" dirty="0"/>
              <a:t>reward is take away something bad (e.g. seatbelt sound). </a:t>
            </a:r>
          </a:p>
          <a:p>
            <a:endParaRPr lang="en-US" dirty="0"/>
          </a:p>
        </p:txBody>
      </p:sp>
      <p:sp>
        <p:nvSpPr>
          <p:cNvPr id="2" name="Title 1">
            <a:extLst>
              <a:ext uri="{FF2B5EF4-FFF2-40B4-BE49-F238E27FC236}">
                <a16:creationId xmlns:a16="http://schemas.microsoft.com/office/drawing/2014/main" id="{D2ED619D-7C6B-EB47-B8C2-FACA67C06670}"/>
              </a:ext>
            </a:extLst>
          </p:cNvPr>
          <p:cNvSpPr>
            <a:spLocks noGrp="1"/>
          </p:cNvSpPr>
          <p:nvPr>
            <p:ph type="title"/>
          </p:nvPr>
        </p:nvSpPr>
        <p:spPr/>
        <p:txBody>
          <a:bodyPr/>
          <a:lstStyle/>
          <a:p>
            <a:r>
              <a:rPr lang="en-US" dirty="0"/>
              <a:t>Operant conditioning: reinforcement</a:t>
            </a:r>
          </a:p>
        </p:txBody>
      </p:sp>
      <p:pic>
        <p:nvPicPr>
          <p:cNvPr id="5" name="Picture 4">
            <a:extLst>
              <a:ext uri="{FF2B5EF4-FFF2-40B4-BE49-F238E27FC236}">
                <a16:creationId xmlns:a16="http://schemas.microsoft.com/office/drawing/2014/main" id="{41202E90-0447-FD42-8BE8-2CBF2983551F}"/>
              </a:ext>
            </a:extLst>
          </p:cNvPr>
          <p:cNvPicPr>
            <a:picLocks noChangeAspect="1"/>
          </p:cNvPicPr>
          <p:nvPr/>
        </p:nvPicPr>
        <p:blipFill>
          <a:blip r:embed="rId2"/>
          <a:stretch>
            <a:fillRect/>
          </a:stretch>
        </p:blipFill>
        <p:spPr>
          <a:xfrm>
            <a:off x="10163907" y="3368616"/>
            <a:ext cx="1421423" cy="1421423"/>
          </a:xfrm>
          <a:prstGeom prst="rect">
            <a:avLst/>
          </a:prstGeom>
        </p:spPr>
      </p:pic>
    </p:spTree>
    <p:extLst>
      <p:ext uri="{BB962C8B-B14F-4D97-AF65-F5344CB8AC3E}">
        <p14:creationId xmlns:p14="http://schemas.microsoft.com/office/powerpoint/2010/main" val="73968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EEEF66-7812-4960-B7E2-B2DFB4D13E45}"/>
              </a:ext>
            </a:extLst>
          </p:cNvPr>
          <p:cNvSpPr>
            <a:spLocks noGrp="1"/>
          </p:cNvSpPr>
          <p:nvPr>
            <p:ph type="body" sz="quarter" idx="10"/>
          </p:nvPr>
        </p:nvSpPr>
        <p:spPr/>
        <p:txBody>
          <a:bodyPr/>
          <a:lstStyle/>
          <a:p>
            <a:r>
              <a:rPr lang="en-US" dirty="0">
                <a:solidFill>
                  <a:schemeClr val="accent6"/>
                </a:solidFill>
              </a:rPr>
              <a:t>Positive Punishment </a:t>
            </a:r>
            <a:r>
              <a:rPr lang="en-US" dirty="0"/>
              <a:t>: attempts to </a:t>
            </a:r>
            <a:r>
              <a:rPr lang="en-US" b="1" dirty="0"/>
              <a:t>add</a:t>
            </a:r>
            <a:r>
              <a:rPr lang="en-US" dirty="0"/>
              <a:t> something  bad to decrease </a:t>
            </a:r>
            <a:r>
              <a:rPr lang="en-US" dirty="0" err="1"/>
              <a:t>behaviour</a:t>
            </a:r>
            <a:r>
              <a:rPr lang="en-US" dirty="0"/>
              <a:t> -&gt; slam door in argument</a:t>
            </a:r>
          </a:p>
          <a:p>
            <a:endParaRPr lang="en-US" dirty="0"/>
          </a:p>
          <a:p>
            <a:r>
              <a:rPr lang="en-US" dirty="0">
                <a:solidFill>
                  <a:srgbClr val="FF0000"/>
                </a:solidFill>
              </a:rPr>
              <a:t>Negative Punishment </a:t>
            </a:r>
            <a:r>
              <a:rPr lang="en-US" dirty="0"/>
              <a:t>: take away something good to decrease behavior -&gt; </a:t>
            </a:r>
            <a:r>
              <a:rPr lang="en-US" dirty="0" err="1"/>
              <a:t>e.g</a:t>
            </a:r>
            <a:r>
              <a:rPr lang="en-US" dirty="0"/>
              <a:t> remove sound from slot machine</a:t>
            </a:r>
          </a:p>
          <a:p>
            <a:endParaRPr lang="en-CA" dirty="0"/>
          </a:p>
        </p:txBody>
      </p:sp>
      <p:sp>
        <p:nvSpPr>
          <p:cNvPr id="2" name="Title 1">
            <a:extLst>
              <a:ext uri="{FF2B5EF4-FFF2-40B4-BE49-F238E27FC236}">
                <a16:creationId xmlns:a16="http://schemas.microsoft.com/office/drawing/2014/main" id="{D2ED619D-7C6B-EB47-B8C2-FACA67C06670}"/>
              </a:ext>
            </a:extLst>
          </p:cNvPr>
          <p:cNvSpPr>
            <a:spLocks noGrp="1"/>
          </p:cNvSpPr>
          <p:nvPr>
            <p:ph type="title"/>
          </p:nvPr>
        </p:nvSpPr>
        <p:spPr/>
        <p:txBody>
          <a:bodyPr/>
          <a:lstStyle/>
          <a:p>
            <a:r>
              <a:rPr lang="en-US" dirty="0"/>
              <a:t>Operant conditioning : punishment</a:t>
            </a:r>
          </a:p>
        </p:txBody>
      </p:sp>
    </p:spTree>
    <p:extLst>
      <p:ext uri="{BB962C8B-B14F-4D97-AF65-F5344CB8AC3E}">
        <p14:creationId xmlns:p14="http://schemas.microsoft.com/office/powerpoint/2010/main" val="1375290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7F92-88BC-8E40-AD3D-17B9566FFCDE}"/>
              </a:ext>
            </a:extLst>
          </p:cNvPr>
          <p:cNvSpPr>
            <a:spLocks noGrp="1"/>
          </p:cNvSpPr>
          <p:nvPr>
            <p:ph type="title"/>
          </p:nvPr>
        </p:nvSpPr>
        <p:spPr/>
        <p:txBody>
          <a:bodyPr/>
          <a:lstStyle/>
          <a:p>
            <a:r>
              <a:rPr lang="en-US" dirty="0"/>
              <a:t>Universal vs. Conventional Sounds</a:t>
            </a:r>
          </a:p>
        </p:txBody>
      </p:sp>
      <p:sp>
        <p:nvSpPr>
          <p:cNvPr id="3" name="Content Placeholder 2">
            <a:extLst>
              <a:ext uri="{FF2B5EF4-FFF2-40B4-BE49-F238E27FC236}">
                <a16:creationId xmlns:a16="http://schemas.microsoft.com/office/drawing/2014/main" id="{C19D3191-1D8E-AC4C-9532-B813105D847E}"/>
              </a:ext>
            </a:extLst>
          </p:cNvPr>
          <p:cNvSpPr>
            <a:spLocks noGrp="1"/>
          </p:cNvSpPr>
          <p:nvPr>
            <p:ph idx="4294967295"/>
          </p:nvPr>
        </p:nvSpPr>
        <p:spPr>
          <a:xfrm>
            <a:off x="0" y="1860550"/>
            <a:ext cx="9086850" cy="3432175"/>
          </a:xfrm>
        </p:spPr>
        <p:txBody>
          <a:bodyPr/>
          <a:lstStyle/>
          <a:p>
            <a:pPr marL="0" indent="0">
              <a:buNone/>
            </a:pPr>
            <a:r>
              <a:rPr lang="en-US" dirty="0"/>
              <a:t> </a:t>
            </a:r>
          </a:p>
        </p:txBody>
      </p:sp>
      <p:pic>
        <p:nvPicPr>
          <p:cNvPr id="4" name="Picture 3">
            <a:extLst>
              <a:ext uri="{FF2B5EF4-FFF2-40B4-BE49-F238E27FC236}">
                <a16:creationId xmlns:a16="http://schemas.microsoft.com/office/drawing/2014/main" id="{024EA7EE-BD64-4648-809A-A9855BB6613A}"/>
              </a:ext>
            </a:extLst>
          </p:cNvPr>
          <p:cNvPicPr>
            <a:picLocks noChangeAspect="1"/>
          </p:cNvPicPr>
          <p:nvPr/>
        </p:nvPicPr>
        <p:blipFill rotWithShape="1">
          <a:blip r:embed="rId2"/>
          <a:srcRect t="19347"/>
          <a:stretch/>
        </p:blipFill>
        <p:spPr>
          <a:xfrm>
            <a:off x="4677853" y="1326776"/>
            <a:ext cx="7514147" cy="5531224"/>
          </a:xfrm>
          <a:prstGeom prst="rect">
            <a:avLst/>
          </a:prstGeom>
        </p:spPr>
      </p:pic>
      <p:pic>
        <p:nvPicPr>
          <p:cNvPr id="5" name="Picture 4">
            <a:extLst>
              <a:ext uri="{FF2B5EF4-FFF2-40B4-BE49-F238E27FC236}">
                <a16:creationId xmlns:a16="http://schemas.microsoft.com/office/drawing/2014/main" id="{64431C7D-B1CB-DB47-B2D6-315777FFA6DF}"/>
              </a:ext>
            </a:extLst>
          </p:cNvPr>
          <p:cNvPicPr>
            <a:picLocks noChangeAspect="1"/>
          </p:cNvPicPr>
          <p:nvPr/>
        </p:nvPicPr>
        <p:blipFill>
          <a:blip r:embed="rId3"/>
          <a:stretch>
            <a:fillRect/>
          </a:stretch>
        </p:blipFill>
        <p:spPr>
          <a:xfrm>
            <a:off x="2239642" y="1565275"/>
            <a:ext cx="1845110" cy="4383642"/>
          </a:xfrm>
          <a:prstGeom prst="rect">
            <a:avLst/>
          </a:prstGeom>
        </p:spPr>
      </p:pic>
    </p:spTree>
    <p:extLst>
      <p:ext uri="{BB962C8B-B14F-4D97-AF65-F5344CB8AC3E}">
        <p14:creationId xmlns:p14="http://schemas.microsoft.com/office/powerpoint/2010/main" val="352300656"/>
      </p:ext>
    </p:extLst>
  </p:cSld>
  <p:clrMapOvr>
    <a:masterClrMapping/>
  </p:clrMapOvr>
</p:sld>
</file>

<file path=ppt/theme/theme1.xml><?xml version="1.0" encoding="utf-8"?>
<a:theme xmlns:a="http://schemas.openxmlformats.org/drawingml/2006/main" name="yellowmul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ellowmulti" id="{D9BC1A3C-8347-45B3-B338-49D1C780DF71}" vid="{886892C6-F83F-46C5-A23A-C8E9663339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yellowmulti</Template>
  <TotalTime>296</TotalTime>
  <Words>957</Words>
  <Application>Microsoft Office PowerPoint</Application>
  <PresentationFormat>Widescreen</PresentationFormat>
  <Paragraphs>93</Paragraphs>
  <Slides>22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Helvetica Neue</vt:lpstr>
      <vt:lpstr>Wingdings</vt:lpstr>
      <vt:lpstr>yellowmulti</vt:lpstr>
      <vt:lpstr>Chapter 8</vt:lpstr>
      <vt:lpstr>OVERVIEW</vt:lpstr>
      <vt:lpstr>Classical Conditioning</vt:lpstr>
      <vt:lpstr>PowerPoint Presentation</vt:lpstr>
      <vt:lpstr>Conditioning: Reward sounds</vt:lpstr>
      <vt:lpstr>Operant conditioning (BF Skinner, 1938)</vt:lpstr>
      <vt:lpstr>Operant conditioning: reinforcement</vt:lpstr>
      <vt:lpstr>Operant conditioning : punishment</vt:lpstr>
      <vt:lpstr>Universal vs. Conventional Sounds</vt:lpstr>
      <vt:lpstr>Anamnesis</vt:lpstr>
      <vt:lpstr>Basic Semiotic Theory: Signs</vt:lpstr>
      <vt:lpstr>Semiotic Theory: How many signs??</vt:lpstr>
      <vt:lpstr>Basic Semiotic Theory: Signifier &amp; signified</vt:lpstr>
      <vt:lpstr>Signifier and Signified, Connotation &amp; Denotation</vt:lpstr>
      <vt:lpstr>Failures of Communication</vt:lpstr>
      <vt:lpstr>Semiotic Analysis: inter-objective comparison</vt:lpstr>
      <vt:lpstr>Semiotic Analysis: inter-subjective comparison</vt:lpstr>
      <vt:lpstr>Phenomenology</vt:lpstr>
      <vt:lpstr>Embodied Cognition </vt:lpstr>
      <vt:lpstr>MIRROR NEURON THEORY </vt:lpstr>
      <vt:lpstr>INTERSENSORY INTEGRATION </vt:lpstr>
      <vt:lpstr>Sound + Image: Bouba &amp; Kiki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8</dc:title>
  <dc:creator>Karen</dc:creator>
  <cp:lastModifiedBy>Research Assitant Charlotte</cp:lastModifiedBy>
  <cp:revision>17</cp:revision>
  <dcterms:created xsi:type="dcterms:W3CDTF">2019-07-29T14:06:09Z</dcterms:created>
  <dcterms:modified xsi:type="dcterms:W3CDTF">2019-08-06T20:35:31Z</dcterms:modified>
</cp:coreProperties>
</file>